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Lst>
  <p:sldIdLst>
    <p:sldId id="256" r:id="rId2"/>
    <p:sldId id="272" r:id="rId3"/>
    <p:sldId id="258" r:id="rId4"/>
    <p:sldId id="259" r:id="rId5"/>
    <p:sldId id="260" r:id="rId6"/>
    <p:sldId id="271" r:id="rId7"/>
    <p:sldId id="261" r:id="rId8"/>
    <p:sldId id="262" r:id="rId9"/>
    <p:sldId id="263" r:id="rId10"/>
    <p:sldId id="264" r:id="rId11"/>
    <p:sldId id="265" r:id="rId12"/>
    <p:sldId id="266" r:id="rId13"/>
    <p:sldId id="270" r:id="rId14"/>
    <p:sldId id="290" r:id="rId15"/>
    <p:sldId id="276" r:id="rId16"/>
    <p:sldId id="277" r:id="rId17"/>
    <p:sldId id="278" r:id="rId18"/>
    <p:sldId id="279" r:id="rId19"/>
    <p:sldId id="280" r:id="rId20"/>
    <p:sldId id="281" r:id="rId21"/>
    <p:sldId id="282" r:id="rId22"/>
    <p:sldId id="283" r:id="rId23"/>
    <p:sldId id="284" r:id="rId24"/>
    <p:sldId id="285" r:id="rId25"/>
    <p:sldId id="286" r:id="rId26"/>
    <p:sldId id="288" r:id="rId27"/>
    <p:sldId id="287" r:id="rId28"/>
    <p:sldId id="289" r:id="rId29"/>
    <p:sldId id="291" r:id="rId30"/>
    <p:sldId id="292" r:id="rId31"/>
    <p:sldId id="294" r:id="rId32"/>
    <p:sldId id="295" r:id="rId33"/>
    <p:sldId id="293" r:id="rId34"/>
    <p:sldId id="275" r:id="rId35"/>
    <p:sldId id="268" r:id="rId36"/>
    <p:sldId id="269" r:id="rId37"/>
    <p:sldId id="267" r:id="rId38"/>
    <p:sldId id="273" r:id="rId39"/>
    <p:sldId id="27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ELIA ADELAIDA HAMPU" initials="CAH" lastIdx="1" clrIdx="0">
    <p:extLst>
      <p:ext uri="{19B8F6BF-5375-455C-9EA6-DF929625EA0E}">
        <p15:presenceInfo xmlns:p15="http://schemas.microsoft.com/office/powerpoint/2012/main" userId="35236954a7cd2b2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52" autoAdjust="0"/>
  </p:normalViewPr>
  <p:slideViewPr>
    <p:cSldViewPr snapToGrid="0">
      <p:cViewPr varScale="1">
        <p:scale>
          <a:sx n="111" d="100"/>
          <a:sy n="111"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6-26T22:28:26.446" idx="1">
    <p:pos x="10" y="10"/>
    <p:text/>
    <p:extLst>
      <p:ext uri="{C676402C-5697-4E1C-873F-D02D1690AC5C}">
        <p15:threadingInfo xmlns:p15="http://schemas.microsoft.com/office/powerpoint/2012/main" timeZoneBias="-18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o-RO"/>
              <a:t>Clic pentru editare stil titlu</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Clic pentru a edita stilul de subtitlu</a:t>
            </a:r>
            <a:endParaRPr lang="en-US" dirty="0"/>
          </a:p>
        </p:txBody>
      </p:sp>
      <p:sp>
        <p:nvSpPr>
          <p:cNvPr id="4" name="Date Placeholder 3"/>
          <p:cNvSpPr>
            <a:spLocks noGrp="1"/>
          </p:cNvSpPr>
          <p:nvPr>
            <p:ph type="dt" sz="half" idx="10"/>
          </p:nvPr>
        </p:nvSpPr>
        <p:spPr/>
        <p:txBody>
          <a:bodyPr/>
          <a:lstStyle/>
          <a:p>
            <a:fld id="{02723F2A-1B95-4779-84EC-A07B631B7156}" type="datetimeFigureOut">
              <a:rPr lang="ro-RO" smtClean="0"/>
              <a:t>29.06.2023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EEF9A7A-E3C0-4C9E-9EE1-759C864129EF}" type="slidenum">
              <a:rPr lang="ro-RO" smtClean="0"/>
              <a:t>‹#›</a:t>
            </a:fld>
            <a:endParaRPr lang="ro-RO"/>
          </a:p>
        </p:txBody>
      </p:sp>
    </p:spTree>
    <p:extLst>
      <p:ext uri="{BB962C8B-B14F-4D97-AF65-F5344CB8AC3E}">
        <p14:creationId xmlns:p14="http://schemas.microsoft.com/office/powerpoint/2010/main" val="868566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 pentru editare stil titlu</a:t>
            </a:r>
            <a:endParaRPr lang="en-US" dirty="0"/>
          </a:p>
        </p:txBody>
      </p:sp>
      <p:sp>
        <p:nvSpPr>
          <p:cNvPr id="3" name="Vertical Text Placeholder 2"/>
          <p:cNvSpPr>
            <a:spLocks noGrp="1"/>
          </p:cNvSpPr>
          <p:nvPr>
            <p:ph type="body" orient="vert" idx="1"/>
          </p:nvPr>
        </p:nvSpPr>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02723F2A-1B95-4779-84EC-A07B631B7156}" type="datetimeFigureOut">
              <a:rPr lang="ro-RO" smtClean="0"/>
              <a:t>29.06.2023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EEF9A7A-E3C0-4C9E-9EE1-759C864129EF}" type="slidenum">
              <a:rPr lang="ro-RO" smtClean="0"/>
              <a:t>‹#›</a:t>
            </a:fld>
            <a:endParaRPr lang="ro-RO"/>
          </a:p>
        </p:txBody>
      </p:sp>
    </p:spTree>
    <p:extLst>
      <p:ext uri="{BB962C8B-B14F-4D97-AF65-F5344CB8AC3E}">
        <p14:creationId xmlns:p14="http://schemas.microsoft.com/office/powerpoint/2010/main" val="117410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o-RO"/>
              <a:t>Clic pentru editare stil titlu</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02723F2A-1B95-4779-84EC-A07B631B7156}" type="datetimeFigureOut">
              <a:rPr lang="ro-RO" smtClean="0"/>
              <a:t>29.06.2023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EEF9A7A-E3C0-4C9E-9EE1-759C864129EF}" type="slidenum">
              <a:rPr lang="ro-RO" smtClean="0"/>
              <a:t>‹#›</a:t>
            </a:fld>
            <a:endParaRPr lang="ro-RO"/>
          </a:p>
        </p:txBody>
      </p:sp>
    </p:spTree>
    <p:extLst>
      <p:ext uri="{BB962C8B-B14F-4D97-AF65-F5344CB8AC3E}">
        <p14:creationId xmlns:p14="http://schemas.microsoft.com/office/powerpoint/2010/main" val="63081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 pentru editare stil titlu</a:t>
            </a:r>
            <a:endParaRPr lang="en-US" dirty="0"/>
          </a:p>
        </p:txBody>
      </p:sp>
      <p:sp>
        <p:nvSpPr>
          <p:cNvPr id="3" name="Content Placeholder 2"/>
          <p:cNvSpPr>
            <a:spLocks noGrp="1"/>
          </p:cNvSpPr>
          <p:nvPr>
            <p:ph idx="1"/>
          </p:nvPr>
        </p:nvSpPr>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02723F2A-1B95-4779-84EC-A07B631B7156}" type="datetimeFigureOut">
              <a:rPr lang="ro-RO" smtClean="0"/>
              <a:t>29.06.2023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EEF9A7A-E3C0-4C9E-9EE1-759C864129EF}" type="slidenum">
              <a:rPr lang="ro-RO" smtClean="0"/>
              <a:t>‹#›</a:t>
            </a:fld>
            <a:endParaRPr lang="ro-RO"/>
          </a:p>
        </p:txBody>
      </p:sp>
    </p:spTree>
    <p:extLst>
      <p:ext uri="{BB962C8B-B14F-4D97-AF65-F5344CB8AC3E}">
        <p14:creationId xmlns:p14="http://schemas.microsoft.com/office/powerpoint/2010/main" val="2926625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o-RO"/>
              <a:t>Clic pentru editare stil titlu</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Clic pentru editare stiluri text Coordonator</a:t>
            </a:r>
          </a:p>
        </p:txBody>
      </p:sp>
      <p:sp>
        <p:nvSpPr>
          <p:cNvPr id="4" name="Date Placeholder 3"/>
          <p:cNvSpPr>
            <a:spLocks noGrp="1"/>
          </p:cNvSpPr>
          <p:nvPr>
            <p:ph type="dt" sz="half" idx="10"/>
          </p:nvPr>
        </p:nvSpPr>
        <p:spPr/>
        <p:txBody>
          <a:bodyPr/>
          <a:lstStyle/>
          <a:p>
            <a:fld id="{02723F2A-1B95-4779-84EC-A07B631B7156}" type="datetimeFigureOut">
              <a:rPr lang="ro-RO" smtClean="0"/>
              <a:t>29.06.2023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EEF9A7A-E3C0-4C9E-9EE1-759C864129EF}" type="slidenum">
              <a:rPr lang="ro-RO" smtClean="0"/>
              <a:t>‹#›</a:t>
            </a:fld>
            <a:endParaRPr lang="ro-RO"/>
          </a:p>
        </p:txBody>
      </p:sp>
    </p:spTree>
    <p:extLst>
      <p:ext uri="{BB962C8B-B14F-4D97-AF65-F5344CB8AC3E}">
        <p14:creationId xmlns:p14="http://schemas.microsoft.com/office/powerpoint/2010/main" val="1482322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 pentru editare stil titlu</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02723F2A-1B95-4779-84EC-A07B631B7156}" type="datetimeFigureOut">
              <a:rPr lang="ro-RO" smtClean="0"/>
              <a:t>29.06.2023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EEF9A7A-E3C0-4C9E-9EE1-759C864129EF}" type="slidenum">
              <a:rPr lang="ro-RO" smtClean="0"/>
              <a:t>‹#›</a:t>
            </a:fld>
            <a:endParaRPr lang="ro-RO"/>
          </a:p>
        </p:txBody>
      </p:sp>
    </p:spTree>
    <p:extLst>
      <p:ext uri="{BB962C8B-B14F-4D97-AF65-F5344CB8AC3E}">
        <p14:creationId xmlns:p14="http://schemas.microsoft.com/office/powerpoint/2010/main" val="3492816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o-RO"/>
              <a:t>Clic pentru editare stil titlu</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 pentru editare stiluri text Coordonator</a:t>
            </a:r>
          </a:p>
        </p:txBody>
      </p:sp>
      <p:sp>
        <p:nvSpPr>
          <p:cNvPr id="4" name="Content Placeholder 3"/>
          <p:cNvSpPr>
            <a:spLocks noGrp="1"/>
          </p:cNvSpPr>
          <p:nvPr>
            <p:ph sz="half" idx="2"/>
          </p:nvPr>
        </p:nvSpPr>
        <p:spPr>
          <a:xfrm>
            <a:off x="839788" y="2505075"/>
            <a:ext cx="5157787" cy="368458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Clic pentru editare stiluri text Coordonator</a:t>
            </a:r>
          </a:p>
        </p:txBody>
      </p:sp>
      <p:sp>
        <p:nvSpPr>
          <p:cNvPr id="6" name="Content Placeholder 5"/>
          <p:cNvSpPr>
            <a:spLocks noGrp="1"/>
          </p:cNvSpPr>
          <p:nvPr>
            <p:ph sz="quarter" idx="4"/>
          </p:nvPr>
        </p:nvSpPr>
        <p:spPr>
          <a:xfrm>
            <a:off x="6172200" y="2505075"/>
            <a:ext cx="5183188" cy="3684588"/>
          </a:xfrm>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02723F2A-1B95-4779-84EC-A07B631B7156}" type="datetimeFigureOut">
              <a:rPr lang="ro-RO" smtClean="0"/>
              <a:t>29.06.2023</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EEEF9A7A-E3C0-4C9E-9EE1-759C864129EF}" type="slidenum">
              <a:rPr lang="ro-RO" smtClean="0"/>
              <a:t>‹#›</a:t>
            </a:fld>
            <a:endParaRPr lang="ro-RO"/>
          </a:p>
        </p:txBody>
      </p:sp>
    </p:spTree>
    <p:extLst>
      <p:ext uri="{BB962C8B-B14F-4D97-AF65-F5344CB8AC3E}">
        <p14:creationId xmlns:p14="http://schemas.microsoft.com/office/powerpoint/2010/main" val="822321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Clic pentru editare stil titlu</a:t>
            </a:r>
            <a:endParaRPr lang="en-US" dirty="0"/>
          </a:p>
        </p:txBody>
      </p:sp>
      <p:sp>
        <p:nvSpPr>
          <p:cNvPr id="3" name="Date Placeholder 2"/>
          <p:cNvSpPr>
            <a:spLocks noGrp="1"/>
          </p:cNvSpPr>
          <p:nvPr>
            <p:ph type="dt" sz="half" idx="10"/>
          </p:nvPr>
        </p:nvSpPr>
        <p:spPr/>
        <p:txBody>
          <a:bodyPr/>
          <a:lstStyle/>
          <a:p>
            <a:fld id="{02723F2A-1B95-4779-84EC-A07B631B7156}" type="datetimeFigureOut">
              <a:rPr lang="ro-RO" smtClean="0"/>
              <a:t>29.06.2023</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EEEF9A7A-E3C0-4C9E-9EE1-759C864129EF}" type="slidenum">
              <a:rPr lang="ro-RO" smtClean="0"/>
              <a:t>‹#›</a:t>
            </a:fld>
            <a:endParaRPr lang="ro-RO"/>
          </a:p>
        </p:txBody>
      </p:sp>
    </p:spTree>
    <p:extLst>
      <p:ext uri="{BB962C8B-B14F-4D97-AF65-F5344CB8AC3E}">
        <p14:creationId xmlns:p14="http://schemas.microsoft.com/office/powerpoint/2010/main" val="425025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723F2A-1B95-4779-84EC-A07B631B7156}" type="datetimeFigureOut">
              <a:rPr lang="ro-RO" smtClean="0"/>
              <a:t>29.06.2023</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EEEF9A7A-E3C0-4C9E-9EE1-759C864129EF}" type="slidenum">
              <a:rPr lang="ro-RO" smtClean="0"/>
              <a:t>‹#›</a:t>
            </a:fld>
            <a:endParaRPr lang="ro-RO"/>
          </a:p>
        </p:txBody>
      </p:sp>
    </p:spTree>
    <p:extLst>
      <p:ext uri="{BB962C8B-B14F-4D97-AF65-F5344CB8AC3E}">
        <p14:creationId xmlns:p14="http://schemas.microsoft.com/office/powerpoint/2010/main" val="1358760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o-RO"/>
              <a:t>Clic pentru editare stil titlu</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Clic pentru editare stiluri text Coordonator</a:t>
            </a:r>
          </a:p>
        </p:txBody>
      </p:sp>
      <p:sp>
        <p:nvSpPr>
          <p:cNvPr id="5" name="Date Placeholder 4"/>
          <p:cNvSpPr>
            <a:spLocks noGrp="1"/>
          </p:cNvSpPr>
          <p:nvPr>
            <p:ph type="dt" sz="half" idx="10"/>
          </p:nvPr>
        </p:nvSpPr>
        <p:spPr/>
        <p:txBody>
          <a:bodyPr/>
          <a:lstStyle/>
          <a:p>
            <a:fld id="{02723F2A-1B95-4779-84EC-A07B631B7156}" type="datetimeFigureOut">
              <a:rPr lang="ro-RO" smtClean="0"/>
              <a:t>29.06.2023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EEF9A7A-E3C0-4C9E-9EE1-759C864129EF}" type="slidenum">
              <a:rPr lang="ro-RO" smtClean="0"/>
              <a:t>‹#›</a:t>
            </a:fld>
            <a:endParaRPr lang="ro-RO"/>
          </a:p>
        </p:txBody>
      </p:sp>
    </p:spTree>
    <p:extLst>
      <p:ext uri="{BB962C8B-B14F-4D97-AF65-F5344CB8AC3E}">
        <p14:creationId xmlns:p14="http://schemas.microsoft.com/office/powerpoint/2010/main" val="1987746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o-RO"/>
              <a:t>Clic pentru editare stil titlu</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Clic pentru editare stiluri text Coordonator</a:t>
            </a:r>
          </a:p>
        </p:txBody>
      </p:sp>
      <p:sp>
        <p:nvSpPr>
          <p:cNvPr id="5" name="Date Placeholder 4"/>
          <p:cNvSpPr>
            <a:spLocks noGrp="1"/>
          </p:cNvSpPr>
          <p:nvPr>
            <p:ph type="dt" sz="half" idx="10"/>
          </p:nvPr>
        </p:nvSpPr>
        <p:spPr/>
        <p:txBody>
          <a:bodyPr/>
          <a:lstStyle/>
          <a:p>
            <a:fld id="{02723F2A-1B95-4779-84EC-A07B631B7156}" type="datetimeFigureOut">
              <a:rPr lang="ro-RO" smtClean="0"/>
              <a:t>29.06.2023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EEF9A7A-E3C0-4C9E-9EE1-759C864129EF}" type="slidenum">
              <a:rPr lang="ro-RO" smtClean="0"/>
              <a:t>‹#›</a:t>
            </a:fld>
            <a:endParaRPr lang="ro-RO"/>
          </a:p>
        </p:txBody>
      </p:sp>
    </p:spTree>
    <p:extLst>
      <p:ext uri="{BB962C8B-B14F-4D97-AF65-F5344CB8AC3E}">
        <p14:creationId xmlns:p14="http://schemas.microsoft.com/office/powerpoint/2010/main" val="307505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Clic pentru editare stil titlu</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723F2A-1B95-4779-84EC-A07B631B7156}" type="datetimeFigureOut">
              <a:rPr lang="ro-RO" smtClean="0"/>
              <a:t>29.06.2023</a:t>
            </a:fld>
            <a:endParaRPr lang="ro-R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F9A7A-E3C0-4C9E-9EE1-759C864129EF}" type="slidenum">
              <a:rPr lang="ro-RO" smtClean="0"/>
              <a:t>‹#›</a:t>
            </a:fld>
            <a:endParaRPr lang="ro-RO"/>
          </a:p>
        </p:txBody>
      </p:sp>
    </p:spTree>
    <p:extLst>
      <p:ext uri="{BB962C8B-B14F-4D97-AF65-F5344CB8AC3E}">
        <p14:creationId xmlns:p14="http://schemas.microsoft.com/office/powerpoint/2010/main" val="118644133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rorosia@yahoo.co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contact@apar.m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CC31C-4FBD-E702-0B31-C9F2312F5932}"/>
              </a:ext>
            </a:extLst>
          </p:cNvPr>
          <p:cNvSpPr>
            <a:spLocks noGrp="1"/>
          </p:cNvSpPr>
          <p:nvPr>
            <p:ph type="ctrTitle"/>
          </p:nvPr>
        </p:nvSpPr>
        <p:spPr>
          <a:xfrm>
            <a:off x="1553898" y="344385"/>
            <a:ext cx="9052531" cy="1257511"/>
          </a:xfrm>
        </p:spPr>
        <p:txBody>
          <a:bodyPr>
            <a:normAutofit fontScale="90000"/>
          </a:bodyPr>
          <a:lstStyle/>
          <a:p>
            <a:pPr algn="ctr"/>
            <a:br>
              <a:rPr lang="ro-RO" dirty="0"/>
            </a:br>
            <a:br>
              <a:rPr lang="ro-RO" dirty="0"/>
            </a:br>
            <a:r>
              <a:rPr lang="ro-RO" sz="3600" b="1" dirty="0">
                <a:latin typeface="Arial" panose="020B0604020202020204" pitchFamily="34" charset="0"/>
                <a:cs typeface="Arial" panose="020B0604020202020204" pitchFamily="34" charset="0"/>
              </a:rPr>
              <a:t>Școala Waldorf ”Hans Spalinger”</a:t>
            </a:r>
            <a:br>
              <a:rPr lang="ro-RO" sz="3600" b="1" dirty="0">
                <a:latin typeface="Arial" panose="020B0604020202020204" pitchFamily="34" charset="0"/>
                <a:cs typeface="Arial" panose="020B0604020202020204" pitchFamily="34" charset="0"/>
              </a:rPr>
            </a:br>
            <a:r>
              <a:rPr lang="ro-RO" sz="3600" b="1" dirty="0">
                <a:latin typeface="Arial" panose="020B0604020202020204" pitchFamily="34" charset="0"/>
                <a:cs typeface="Arial" panose="020B0604020202020204" pitchFamily="34" charset="0"/>
              </a:rPr>
              <a:t> Roșia - Sibiu</a:t>
            </a:r>
          </a:p>
        </p:txBody>
      </p:sp>
      <p:sp>
        <p:nvSpPr>
          <p:cNvPr id="3" name="Subtitle 2">
            <a:extLst>
              <a:ext uri="{FF2B5EF4-FFF2-40B4-BE49-F238E27FC236}">
                <a16:creationId xmlns:a16="http://schemas.microsoft.com/office/drawing/2014/main" id="{0C74E999-625B-9547-CD6A-3D40F3C84EF2}"/>
              </a:ext>
            </a:extLst>
          </p:cNvPr>
          <p:cNvSpPr>
            <a:spLocks noGrp="1"/>
          </p:cNvSpPr>
          <p:nvPr>
            <p:ph type="subTitle" idx="1"/>
          </p:nvPr>
        </p:nvSpPr>
        <p:spPr>
          <a:xfrm>
            <a:off x="1662543" y="2052735"/>
            <a:ext cx="8835243" cy="1968758"/>
          </a:xfrm>
        </p:spPr>
        <p:txBody>
          <a:bodyPr>
            <a:normAutofit fontScale="92500" lnSpcReduction="10000"/>
          </a:bodyPr>
          <a:lstStyle/>
          <a:p>
            <a:pPr algn="ctr"/>
            <a:r>
              <a:rPr lang="ro-RO" b="1" dirty="0">
                <a:latin typeface="Arial" panose="020B0604020202020204" pitchFamily="34" charset="0"/>
                <a:cs typeface="Arial" panose="020B0604020202020204" pitchFamily="34" charset="0"/>
              </a:rPr>
              <a:t>1997 – 2023</a:t>
            </a:r>
          </a:p>
          <a:p>
            <a:pPr algn="ctr"/>
            <a:r>
              <a:rPr lang="ro-RO" b="1" dirty="0">
                <a:latin typeface="Arial" panose="020B0604020202020204" pitchFamily="34" charset="0"/>
                <a:cs typeface="Arial" panose="020B0604020202020204" pitchFamily="34" charset="0"/>
              </a:rPr>
              <a:t>Strada Şcolii, Nr. 202 -  </a:t>
            </a:r>
            <a:r>
              <a:rPr lang="ro-RO" b="1" dirty="0" err="1">
                <a:latin typeface="Arial" panose="020B0604020202020204" pitchFamily="34" charset="0"/>
                <a:cs typeface="Arial" panose="020B0604020202020204" pitchFamily="34" charset="0"/>
              </a:rPr>
              <a:t>Roşia</a:t>
            </a:r>
            <a:r>
              <a:rPr lang="ro-RO" b="1" dirty="0">
                <a:latin typeface="Arial" panose="020B0604020202020204" pitchFamily="34" charset="0"/>
                <a:cs typeface="Arial" panose="020B0604020202020204" pitchFamily="34" charset="0"/>
              </a:rPr>
              <a:t>, </a:t>
            </a:r>
            <a:r>
              <a:rPr lang="ro-RO" b="1" dirty="0" err="1">
                <a:latin typeface="Arial" panose="020B0604020202020204" pitchFamily="34" charset="0"/>
                <a:cs typeface="Arial" panose="020B0604020202020204" pitchFamily="34" charset="0"/>
              </a:rPr>
              <a:t>Judeţul</a:t>
            </a:r>
            <a:r>
              <a:rPr lang="ro-RO" b="1" dirty="0">
                <a:latin typeface="Arial" panose="020B0604020202020204" pitchFamily="34" charset="0"/>
                <a:cs typeface="Arial" panose="020B0604020202020204" pitchFamily="34" charset="0"/>
              </a:rPr>
              <a:t> Sibiu</a:t>
            </a:r>
          </a:p>
          <a:p>
            <a:pPr algn="ctr"/>
            <a:r>
              <a:rPr lang="ro-RO" b="1" dirty="0">
                <a:latin typeface="Arial" panose="020B0604020202020204" pitchFamily="34" charset="0"/>
                <a:cs typeface="Arial" panose="020B0604020202020204" pitchFamily="34" charset="0"/>
              </a:rPr>
              <a:t>Tel./Fax: 0269-582387</a:t>
            </a:r>
          </a:p>
          <a:p>
            <a:pPr algn="ctr"/>
            <a:r>
              <a:rPr lang="ro-RO" b="1" dirty="0">
                <a:effectLst/>
                <a:latin typeface="Arial" panose="020B0604020202020204" pitchFamily="34" charset="0"/>
                <a:ea typeface="Calibri" panose="020F0502020204030204" pitchFamily="34" charset="0"/>
                <a:cs typeface="Arial" panose="020B0604020202020204" pitchFamily="34" charset="0"/>
              </a:rPr>
              <a:t>Mail: </a:t>
            </a:r>
            <a:r>
              <a:rPr lang="ro-RO" b="1" dirty="0">
                <a:effectLst/>
                <a:latin typeface="Arial" panose="020B0604020202020204" pitchFamily="34" charset="0"/>
                <a:ea typeface="Calibri" panose="020F0502020204030204" pitchFamily="34" charset="0"/>
                <a:cs typeface="Arial" panose="020B0604020202020204" pitchFamily="34" charset="0"/>
                <a:hlinkClick r:id="rId3"/>
              </a:rPr>
              <a:t>prorosia@yahoo.com</a:t>
            </a:r>
            <a:endParaRPr lang="ro-RO" b="1" dirty="0">
              <a:effectLst/>
              <a:latin typeface="Arial" panose="020B0604020202020204" pitchFamily="34" charset="0"/>
              <a:ea typeface="Calibri" panose="020F0502020204030204" pitchFamily="34" charset="0"/>
              <a:cs typeface="Arial" panose="020B0604020202020204" pitchFamily="34" charset="0"/>
            </a:endParaRPr>
          </a:p>
          <a:p>
            <a:pPr algn="ctr"/>
            <a:r>
              <a:rPr lang="ro-RO" b="1" dirty="0">
                <a:latin typeface="Arial" panose="020B0604020202020204" pitchFamily="34" charset="0"/>
                <a:ea typeface="Calibri" panose="020F0502020204030204" pitchFamily="34" charset="0"/>
                <a:cs typeface="Arial" panose="020B0604020202020204" pitchFamily="34" charset="0"/>
                <a:hlinkClick r:id="rId4"/>
              </a:rPr>
              <a:t>       contact@apar.me</a:t>
            </a:r>
            <a:endParaRPr lang="ro-RO" b="1" dirty="0">
              <a:latin typeface="Arial" panose="020B0604020202020204" pitchFamily="34" charset="0"/>
              <a:ea typeface="Calibri" panose="020F0502020204030204" pitchFamily="34" charset="0"/>
              <a:cs typeface="Arial" panose="020B0604020202020204" pitchFamily="34" charset="0"/>
            </a:endParaRPr>
          </a:p>
          <a:p>
            <a:pPr algn="ctr"/>
            <a:endParaRPr lang="ro-RO" b="1" dirty="0">
              <a:effectLst/>
              <a:latin typeface="Arial" panose="020B0604020202020204" pitchFamily="34" charset="0"/>
              <a:ea typeface="Calibri" panose="020F0502020204030204" pitchFamily="34" charset="0"/>
              <a:cs typeface="Arial" panose="020B0604020202020204" pitchFamily="34" charset="0"/>
            </a:endParaRPr>
          </a:p>
          <a:p>
            <a:endParaRPr lang="ro-RO" dirty="0"/>
          </a:p>
          <a:p>
            <a:endParaRPr lang="ro-RO" dirty="0"/>
          </a:p>
        </p:txBody>
      </p:sp>
    </p:spTree>
    <p:extLst>
      <p:ext uri="{BB962C8B-B14F-4D97-AF65-F5344CB8AC3E}">
        <p14:creationId xmlns:p14="http://schemas.microsoft.com/office/powerpoint/2010/main" val="734368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EE252E-46A4-0476-A1E9-3EF1A2A4ED8E}"/>
              </a:ext>
            </a:extLst>
          </p:cNvPr>
          <p:cNvSpPr txBox="1"/>
          <p:nvPr/>
        </p:nvSpPr>
        <p:spPr>
          <a:xfrm>
            <a:off x="949234" y="172243"/>
            <a:ext cx="10485120" cy="6513514"/>
          </a:xfrm>
          <a:prstGeom prst="rect">
            <a:avLst/>
          </a:prstGeom>
          <a:noFill/>
        </p:spPr>
        <p:txBody>
          <a:bodyPr wrap="square">
            <a:spAutoFit/>
          </a:bodyPr>
          <a:lstStyle/>
          <a:p>
            <a:pPr algn="ctr">
              <a:lnSpc>
                <a:spcPct val="107000"/>
              </a:lnSpc>
              <a:spcAft>
                <a:spcPts val="800"/>
              </a:spcAft>
            </a:pPr>
            <a:r>
              <a:rPr lang="ro-RO" b="1" dirty="0">
                <a:effectLst/>
                <a:latin typeface="Arial" panose="020B0604020202020204" pitchFamily="34" charset="0"/>
                <a:ea typeface="Calibri" panose="020F0502020204030204" pitchFamily="34" charset="0"/>
                <a:cs typeface="Arial" panose="020B0604020202020204" pitchFamily="34" charset="0"/>
              </a:rPr>
              <a:t>Relaţia profesor- părinte</a:t>
            </a:r>
            <a:br>
              <a:rPr lang="ro-RO" sz="12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Arial" panose="020B0604020202020204" pitchFamily="34" charset="0"/>
              </a:rPr>
              <a:t>          Fiecare învăţător şi diriginte are programată cel puţin o oră în fiecare săptămână ,în care este la dispoziţia părinţilor, pentru a discuta orice problemă apărută sau orice nelămurire referitoare la educaţia elevilor pe care-i îndrumă.</a:t>
            </a:r>
          </a:p>
          <a:p>
            <a:pPr>
              <a:lnSpc>
                <a:spcPct val="107000"/>
              </a:lnSpc>
              <a:spcAft>
                <a:spcPts val="800"/>
              </a:spcAft>
            </a:pPr>
            <a:r>
              <a:rPr lang="ro-RO" sz="1400" dirty="0">
                <a:effectLst/>
                <a:latin typeface="Arial" panose="020B0604020202020204" pitchFamily="34" charset="0"/>
                <a:ea typeface="Calibri" panose="020F0502020204030204" pitchFamily="34" charset="0"/>
                <a:cs typeface="Arial" panose="020B0604020202020204" pitchFamily="34" charset="0"/>
              </a:rPr>
              <a:t>          Consiliul profesoral Waldorf se desfăşoară regulat în fiecare zi de joi.</a:t>
            </a:r>
          </a:p>
          <a:p>
            <a:pPr algn="ctr">
              <a:lnSpc>
                <a:spcPct val="107000"/>
              </a:lnSpc>
              <a:spcAft>
                <a:spcPts val="800"/>
              </a:spcAft>
            </a:pPr>
            <a:r>
              <a:rPr lang="ro-RO" b="1" dirty="0">
                <a:effectLst/>
                <a:latin typeface="Arial" panose="020B0604020202020204" pitchFamily="34" charset="0"/>
                <a:ea typeface="Calibri" panose="020F0502020204030204" pitchFamily="34" charset="0"/>
                <a:cs typeface="Arial" panose="020B0604020202020204" pitchFamily="34" charset="0"/>
              </a:rPr>
              <a:t>Sedinţele cu părinţi – Seara cu părinţii</a:t>
            </a:r>
            <a:endParaRPr lang="ro-RO"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o-RO" sz="1400" dirty="0">
                <a:effectLst/>
                <a:latin typeface="Arial" panose="020B0604020202020204" pitchFamily="34" charset="0"/>
                <a:ea typeface="Calibri" panose="020F0502020204030204" pitchFamily="34" charset="0"/>
                <a:cs typeface="Times New Roman" panose="02020603050405020304" pitchFamily="18" charset="0"/>
              </a:rPr>
              <a:t>          Ideea de bază a şedintelor este că părinţii trebuie să cunoască situaţia şcolarului lor atunci cand el este in incinta scolii si in acelasi timp trebuie sa li se aduca la cunostinta si eventualele evenimente, activitati scolare si extrascolare care pot avea loc de-a lungul anului scolar. La şedinţele cu părinţii de-a lungul unui an şcolar pot fi abordate mai multe teme.</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latin typeface="Arial" panose="020B0604020202020204" pitchFamily="34" charset="0"/>
                <a:ea typeface="Calibri" panose="020F0502020204030204" pitchFamily="34" charset="0"/>
                <a:cs typeface="Times New Roman" panose="02020603050405020304" pitchFamily="18" charset="0"/>
              </a:rPr>
              <a:t>          Cele mai disputate teme care le avem în școala noastră sunt </a:t>
            </a:r>
            <a:r>
              <a:rPr lang="ro-RO" sz="1400" dirty="0">
                <a:effectLst/>
                <a:latin typeface="Arial" panose="020B0604020202020204" pitchFamily="34" charset="0"/>
                <a:ea typeface="Calibri" panose="020F0502020204030204" pitchFamily="34" charset="0"/>
                <a:cs typeface="Times New Roman" panose="02020603050405020304" pitchFamily="18" charset="0"/>
              </a:rPr>
              <a:t>: </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Particularitatile psihofizice ale elevilor la diferite vârste;</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Caldura familiei - garantia stabilitatii emotionale a copilului;</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Metode de cunoastere a preadolescentului;</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Rolul familiei in formarea unei atitudini civilizate a elevilor;</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Implicarea familiei in orientarea scolara si profesionala a elevului din clasa a VIII-a;</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Rolul mijloacelor mass-media in dezvoltarea psihica a elevului;</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Ȋntâlnire de lucru:confecţionarea unor obiecte de decor ;</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Tulburari de comportament la preadolescenti;</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Relatiile fete-baieti in gimnaziu;</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Alegerea prietenilor;</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Dependenta de nicotina;</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Cunoasterea aptitudinilor preadolescentilor;</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Timpul liber al preadolescentului; absenteismul</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Metode si procedee de educatie utilizate in familie;</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Atitudini greșite ale parintilor in relatia cu preadolescentul;</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Timiditatea la preadolescenti;</a:t>
            </a:r>
            <a:br>
              <a:rPr lang="ro-RO" sz="1400" dirty="0">
                <a:effectLst/>
                <a:latin typeface="Arial" panose="020B0604020202020204" pitchFamily="34" charset="0"/>
                <a:ea typeface="Calibri" panose="020F0502020204030204" pitchFamily="34" charset="0"/>
                <a:cs typeface="Times New Roman" panose="02020603050405020304" pitchFamily="18" charset="0"/>
              </a:rPr>
            </a:br>
            <a:r>
              <a:rPr lang="ro-RO" sz="1400" dirty="0">
                <a:effectLst/>
                <a:latin typeface="Arial" panose="020B0604020202020204" pitchFamily="34" charset="0"/>
                <a:ea typeface="Calibri" panose="020F0502020204030204" pitchFamily="34" charset="0"/>
                <a:cs typeface="Times New Roman" panose="02020603050405020304" pitchFamily="18" charset="0"/>
              </a:rPr>
              <a:t>- Banii de buzunar ai preadolescentului.</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7367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3B297B-02EC-7AF5-0993-A4791BFED3C9}"/>
              </a:ext>
            </a:extLst>
          </p:cNvPr>
          <p:cNvSpPr txBox="1"/>
          <p:nvPr/>
        </p:nvSpPr>
        <p:spPr>
          <a:xfrm>
            <a:off x="1245327" y="555858"/>
            <a:ext cx="9631680" cy="5262146"/>
          </a:xfrm>
          <a:prstGeom prst="rect">
            <a:avLst/>
          </a:prstGeom>
          <a:noFill/>
        </p:spPr>
        <p:txBody>
          <a:bodyPr wrap="square">
            <a:spAutoFit/>
          </a:bodyPr>
          <a:lstStyle/>
          <a:p>
            <a:pPr algn="ctr">
              <a:lnSpc>
                <a:spcPct val="107000"/>
              </a:lnSpc>
              <a:spcAft>
                <a:spcPts val="800"/>
              </a:spcAft>
            </a:pPr>
            <a:r>
              <a:rPr lang="ro-RO" b="1" dirty="0">
                <a:effectLst/>
                <a:latin typeface="Arial" panose="020B0604020202020204" pitchFamily="34" charset="0"/>
                <a:ea typeface="Calibri" panose="020F0502020204030204" pitchFamily="34" charset="0"/>
                <a:cs typeface="Arial" panose="020B0604020202020204" pitchFamily="34" charset="0"/>
              </a:rPr>
              <a:t>Ceai şi prăjitură pentru părinţi</a:t>
            </a:r>
            <a:endParaRPr lang="ro-RO"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o-RO" sz="1200" dirty="0">
                <a:effectLst/>
                <a:latin typeface="Arial" panose="020B0604020202020204" pitchFamily="34" charset="0"/>
                <a:ea typeface="Calibri" panose="020F0502020204030204" pitchFamily="34" charset="0"/>
                <a:cs typeface="Times New Roman" panose="02020603050405020304" pitchFamily="18" charset="0"/>
              </a:rPr>
              <a:t> </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400" dirty="0">
                <a:effectLst/>
                <a:latin typeface="Arial" panose="020B0604020202020204" pitchFamily="34" charset="0"/>
                <a:ea typeface="Calibri" panose="020F0502020204030204" pitchFamily="34" charset="0"/>
                <a:cs typeface="Arial" panose="020B0604020202020204" pitchFamily="34" charset="0"/>
              </a:rPr>
              <a:t>             Este o activitate care se desfăşoară în cursul dimineţii de către doamna Iohanna  Reber care la o cafea, ceai şi</a:t>
            </a:r>
          </a:p>
          <a:p>
            <a:pPr>
              <a:lnSpc>
                <a:spcPct val="107000"/>
              </a:lnSpc>
              <a:spcAft>
                <a:spcPts val="800"/>
              </a:spcAft>
            </a:pPr>
            <a:r>
              <a:rPr lang="ro-RO" sz="1400" dirty="0">
                <a:effectLst/>
                <a:latin typeface="Arial" panose="020B0604020202020204" pitchFamily="34" charset="0"/>
                <a:ea typeface="Calibri" panose="020F0502020204030204" pitchFamily="34" charset="0"/>
                <a:cs typeface="Arial" panose="020B0604020202020204" pitchFamily="34" charset="0"/>
              </a:rPr>
              <a:t>o prăjitură discută cu părinţii elevilor despre problemele zilnice care le întâmpină şi caută soluţii împreună. În acest timp</a:t>
            </a:r>
          </a:p>
          <a:p>
            <a:pPr>
              <a:lnSpc>
                <a:spcPct val="107000"/>
              </a:lnSpc>
              <a:spcAft>
                <a:spcPts val="800"/>
              </a:spcAft>
            </a:pPr>
            <a:r>
              <a:rPr lang="ro-RO" sz="1400" dirty="0">
                <a:effectLst/>
                <a:latin typeface="Arial" panose="020B0604020202020204" pitchFamily="34" charset="0"/>
                <a:ea typeface="Calibri" panose="020F0502020204030204" pitchFamily="34" charset="0"/>
                <a:cs typeface="Arial" panose="020B0604020202020204" pitchFamily="34" charset="0"/>
              </a:rPr>
              <a:t>confecţionează împreună diverse obiecte de decor,tricotează, pictează şi uneori află lucruri noi despre comportamentul</a:t>
            </a:r>
          </a:p>
          <a:p>
            <a:pPr>
              <a:lnSpc>
                <a:spcPct val="107000"/>
              </a:lnSpc>
              <a:spcAft>
                <a:spcPts val="800"/>
              </a:spcAft>
            </a:pPr>
            <a:r>
              <a:rPr lang="ro-RO" sz="1400" dirty="0">
                <a:effectLst/>
                <a:latin typeface="Arial" panose="020B0604020202020204" pitchFamily="34" charset="0"/>
                <a:ea typeface="Calibri" panose="020F0502020204030204" pitchFamily="34" charset="0"/>
                <a:cs typeface="Arial" panose="020B0604020202020204" pitchFamily="34" charset="0"/>
              </a:rPr>
              <a:t>şi implicarea copiilor lor la orele de curs.</a:t>
            </a:r>
          </a:p>
          <a:p>
            <a:pPr>
              <a:lnSpc>
                <a:spcPct val="107000"/>
              </a:lnSpc>
              <a:spcAft>
                <a:spcPts val="800"/>
              </a:spcAft>
            </a:pPr>
            <a:r>
              <a:rPr lang="ro-RO" sz="1400" dirty="0">
                <a:effectLst/>
                <a:latin typeface="Arial" panose="020B0604020202020204" pitchFamily="34" charset="0"/>
                <a:ea typeface="Calibri" panose="020F0502020204030204" pitchFamily="34" charset="0"/>
                <a:cs typeface="Arial" panose="020B0604020202020204" pitchFamily="34" charset="0"/>
              </a:rPr>
              <a:t>            Perfecţionări interne şi externe pentru profesori.</a:t>
            </a:r>
          </a:p>
          <a:p>
            <a:pPr>
              <a:lnSpc>
                <a:spcPct val="107000"/>
              </a:lnSpc>
              <a:spcAft>
                <a:spcPts val="800"/>
              </a:spcAft>
            </a:pPr>
            <a:r>
              <a:rPr lang="ro-RO" sz="1600" b="1" dirty="0">
                <a:effectLst/>
                <a:latin typeface="Arial" panose="020B0604020202020204" pitchFamily="34" charset="0"/>
                <a:ea typeface="Calibri" panose="020F0502020204030204" pitchFamily="34" charset="0"/>
                <a:cs typeface="Times New Roman" panose="02020603050405020304" pitchFamily="18" charset="0"/>
              </a:rPr>
              <a:t>                                                                         </a:t>
            </a:r>
            <a:r>
              <a:rPr lang="ro-RO" b="1" dirty="0">
                <a:effectLst/>
                <a:latin typeface="Arial" panose="020B0604020202020204" pitchFamily="34" charset="0"/>
                <a:ea typeface="Calibri" panose="020F0502020204030204" pitchFamily="34" charset="0"/>
                <a:cs typeface="Times New Roman" panose="02020603050405020304" pitchFamily="18" charset="0"/>
              </a:rPr>
              <a:t>Excursii</a:t>
            </a:r>
            <a:endParaRPr lang="ro-RO"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400" dirty="0">
                <a:effectLst/>
                <a:latin typeface="Arial" panose="020B0604020202020204" pitchFamily="34" charset="0"/>
                <a:ea typeface="Calibri" panose="020F0502020204030204" pitchFamily="34" charset="0"/>
                <a:cs typeface="Times New Roman" panose="02020603050405020304" pitchFamily="18" charset="0"/>
              </a:rPr>
              <a:t>            Excursiile întreprinse cu elevii şcolii Roşia s-au desfăşurat atât în orizontul local, cât şi în afara judeţului,axându-se pe vizitarea de obiective istorice, de monumente ale naturii sau de oraşe din judeţele învecinate şi din ţară.</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400" dirty="0">
                <a:effectLst/>
                <a:latin typeface="Arial" panose="020B0604020202020204" pitchFamily="34" charset="0"/>
                <a:ea typeface="Calibri" panose="020F0502020204030204" pitchFamily="34" charset="0"/>
                <a:cs typeface="Times New Roman" panose="02020603050405020304" pitchFamily="18" charset="0"/>
              </a:rPr>
              <a:t> </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400" b="1" dirty="0">
                <a:effectLst/>
                <a:latin typeface="Arial" panose="020B0604020202020204" pitchFamily="34" charset="0"/>
                <a:ea typeface="Calibri" panose="020F0502020204030204" pitchFamily="34" charset="0"/>
                <a:cs typeface="Times New Roman" panose="02020603050405020304" pitchFamily="18" charset="0"/>
              </a:rPr>
              <a:t>                                                                                     </a:t>
            </a:r>
            <a:r>
              <a:rPr lang="ro-RO" b="1" dirty="0">
                <a:effectLst/>
                <a:latin typeface="Arial" panose="020B0604020202020204" pitchFamily="34" charset="0"/>
                <a:ea typeface="Calibri" panose="020F0502020204030204" pitchFamily="34" charset="0"/>
                <a:cs typeface="Arial" panose="020B0604020202020204" pitchFamily="34" charset="0"/>
              </a:rPr>
              <a:t>Serbări</a:t>
            </a:r>
            <a:endParaRPr lang="ro-RO"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o-RO" sz="1400" dirty="0">
                <a:effectLst/>
                <a:latin typeface="Arial" panose="020B0604020202020204" pitchFamily="34" charset="0"/>
                <a:ea typeface="Calibri" panose="020F0502020204030204" pitchFamily="34" charset="0"/>
                <a:cs typeface="Times New Roman" panose="02020603050405020304" pitchFamily="18" charset="0"/>
              </a:rPr>
              <a:t>            De-a lungul unui  an şcolar avem programate în calendarul de activităţi extraşcolare mai multe serbări specifice alternativei Waldorf (vezi Tabelul)</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o-RO"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ro-RO"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52100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62E52F-03A4-701E-CD81-1E0FF4492607}"/>
              </a:ext>
            </a:extLst>
          </p:cNvPr>
          <p:cNvSpPr txBox="1"/>
          <p:nvPr/>
        </p:nvSpPr>
        <p:spPr>
          <a:xfrm>
            <a:off x="776647" y="682545"/>
            <a:ext cx="11127970" cy="4780091"/>
          </a:xfrm>
          <a:prstGeom prst="rect">
            <a:avLst/>
          </a:prstGeom>
          <a:noFill/>
        </p:spPr>
        <p:txBody>
          <a:bodyPr wrap="square">
            <a:spAutoFit/>
          </a:bodyPr>
          <a:lstStyle/>
          <a:p>
            <a:pPr algn="ctr">
              <a:lnSpc>
                <a:spcPct val="107000"/>
              </a:lnSpc>
              <a:spcAft>
                <a:spcPts val="800"/>
              </a:spcAft>
            </a:pPr>
            <a:r>
              <a:rPr lang="ro-RO" sz="2400" b="1" dirty="0">
                <a:effectLst/>
                <a:latin typeface="Arial" panose="020B0604020202020204" pitchFamily="34" charset="0"/>
                <a:ea typeface="Calibri" panose="020F0502020204030204" pitchFamily="34" charset="0"/>
                <a:cs typeface="Arial" panose="020B0604020202020204" pitchFamily="34" charset="0"/>
              </a:rPr>
              <a:t>Proiecte actuale</a:t>
            </a:r>
            <a:endParaRPr lang="ro-RO" sz="2400" b="1"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o-RO"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o-RO" sz="12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ro-RO" sz="1200" dirty="0">
                <a:effectLst/>
                <a:latin typeface="Arial" panose="020B0604020202020204" pitchFamily="34" charset="0"/>
                <a:ea typeface="Calibri" panose="020F0502020204030204" pitchFamily="34" charset="0"/>
                <a:cs typeface="Times New Roman" panose="02020603050405020304" pitchFamily="18" charset="0"/>
              </a:rPr>
            </a:br>
            <a:r>
              <a:rPr lang="ro-RO" sz="1200" dirty="0">
                <a:effectLst/>
                <a:latin typeface="Arial" panose="020B0604020202020204" pitchFamily="34" charset="0"/>
                <a:ea typeface="Calibri" panose="020F0502020204030204" pitchFamily="34" charset="0"/>
                <a:cs typeface="Times New Roman" panose="02020603050405020304" pitchFamily="18" charset="0"/>
              </a:rPr>
              <a:t> </a:t>
            </a:r>
            <a:r>
              <a:rPr lang="ro-RO" sz="1600" b="1" dirty="0">
                <a:latin typeface="Arial" panose="020B0604020202020204" pitchFamily="34" charset="0"/>
                <a:ea typeface="Calibri" panose="020F0502020204030204" pitchFamily="34" charset="0"/>
                <a:cs typeface="Times New Roman" panose="02020603050405020304" pitchFamily="18" charset="0"/>
              </a:rPr>
              <a:t>P</a:t>
            </a:r>
            <a:r>
              <a:rPr lang="ro-RO" sz="1600" b="1" dirty="0">
                <a:effectLst/>
                <a:latin typeface="Arial" panose="020B0604020202020204" pitchFamily="34" charset="0"/>
                <a:ea typeface="Calibri" panose="020F0502020204030204" pitchFamily="34" charset="0"/>
                <a:cs typeface="Times New Roman" panose="02020603050405020304" pitchFamily="18" charset="0"/>
              </a:rPr>
              <a:t>roiect finanțat de CJS Sibiu prin agenda educațională: ”De la firul ierbii la cerul înstelat” -  activități recreative și artistice.</a:t>
            </a:r>
            <a:br>
              <a:rPr lang="ro-RO" sz="1200" dirty="0">
                <a:effectLst/>
                <a:latin typeface="Arial" panose="020B0604020202020204" pitchFamily="34" charset="0"/>
                <a:ea typeface="Calibri" panose="020F0502020204030204" pitchFamily="34" charset="0"/>
                <a:cs typeface="Times New Roman" panose="02020603050405020304" pitchFamily="18" charset="0"/>
              </a:rPr>
            </a:br>
            <a:r>
              <a:rPr lang="ro-RO" sz="1400" b="1" dirty="0">
                <a:effectLst/>
                <a:latin typeface="Arial" panose="020B0604020202020204" pitchFamily="34" charset="0"/>
                <a:ea typeface="Calibri" panose="020F0502020204030204" pitchFamily="34" charset="0"/>
                <a:cs typeface="Times New Roman" panose="02020603050405020304" pitchFamily="18" charset="0"/>
              </a:rPr>
              <a:t> Roșia social  </a:t>
            </a:r>
            <a:r>
              <a:rPr lang="ro-RO" sz="1200" b="1" dirty="0">
                <a:effectLst/>
                <a:latin typeface="Arial" panose="020B0604020202020204" pitchFamily="34" charset="0"/>
                <a:ea typeface="Calibri" panose="020F0502020204030204" pitchFamily="34" charset="0"/>
                <a:cs typeface="Times New Roman" panose="02020603050405020304" pitchFamily="18" charset="0"/>
              </a:rPr>
              <a:t>”</a:t>
            </a:r>
            <a:r>
              <a:rPr lang="ro-RO" sz="1600" b="1" dirty="0">
                <a:effectLst/>
                <a:latin typeface="Arial" panose="020B0604020202020204" pitchFamily="34" charset="0"/>
                <a:ea typeface="Calibri" panose="020F0502020204030204" pitchFamily="34" charset="0"/>
                <a:cs typeface="Times New Roman" panose="02020603050405020304" pitchFamily="18" charset="0"/>
              </a:rPr>
              <a:t>Casa 197” –  jocuri și activități artistice și practice</a:t>
            </a:r>
            <a:br>
              <a:rPr lang="ro-RO" sz="1600" b="1" dirty="0">
                <a:effectLst/>
                <a:latin typeface="Arial" panose="020B0604020202020204" pitchFamily="34" charset="0"/>
                <a:ea typeface="Calibri" panose="020F0502020204030204" pitchFamily="34" charset="0"/>
                <a:cs typeface="Times New Roman" panose="02020603050405020304" pitchFamily="18" charset="0"/>
              </a:rPr>
            </a:br>
            <a:r>
              <a:rPr lang="ro-RO" sz="1600" b="1" dirty="0">
                <a:effectLst/>
                <a:latin typeface="Arial" panose="020B0604020202020204" pitchFamily="34" charset="0"/>
                <a:ea typeface="Calibri" panose="020F0502020204030204" pitchFamily="34" charset="0"/>
                <a:cs typeface="Arial" panose="020B0604020202020204" pitchFamily="34" charset="0"/>
              </a:rPr>
              <a:t>"Şcoala de după amiază" - Proiect finanţat de Fundaţia Ameropa</a:t>
            </a:r>
          </a:p>
          <a:p>
            <a:pPr>
              <a:lnSpc>
                <a:spcPct val="107000"/>
              </a:lnSpc>
              <a:spcAft>
                <a:spcPts val="800"/>
              </a:spcAft>
            </a:pPr>
            <a:r>
              <a:rPr lang="ro-RO" sz="1600" b="1" dirty="0">
                <a:latin typeface="Arial" panose="020B0604020202020204" pitchFamily="34" charset="0"/>
                <a:ea typeface="Calibri" panose="020F0502020204030204" pitchFamily="34" charset="0"/>
                <a:cs typeface="Arial" panose="020B0604020202020204" pitchFamily="34" charset="0"/>
              </a:rPr>
              <a:t>Ateliere meșteșugărești  - parteneri asociația ”Casa calfelor” Sibiu</a:t>
            </a:r>
            <a:endParaRPr lang="ro-RO" sz="16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o-RO" sz="1600" b="1" dirty="0">
                <a:effectLst/>
                <a:latin typeface="Arial" panose="020B0604020202020204" pitchFamily="34" charset="0"/>
                <a:ea typeface="Calibri" panose="020F0502020204030204" pitchFamily="34" charset="0"/>
                <a:cs typeface="Arial" panose="020B0604020202020204" pitchFamily="34" charset="0"/>
              </a:rPr>
              <a:t>Şcoala de vară – ”Joc şi creaţie”- Proiect finanţat de Fundaţia Ameropa</a:t>
            </a:r>
          </a:p>
          <a:p>
            <a:pPr>
              <a:lnSpc>
                <a:spcPct val="107000"/>
              </a:lnSpc>
              <a:spcAft>
                <a:spcPts val="800"/>
              </a:spcAft>
            </a:pPr>
            <a:r>
              <a:rPr lang="ro-RO" sz="1600" b="1" dirty="0">
                <a:effectLst/>
                <a:latin typeface="Arial" panose="020B0604020202020204" pitchFamily="34" charset="0"/>
                <a:ea typeface="Calibri" panose="020F0502020204030204" pitchFamily="34" charset="0"/>
                <a:cs typeface="Arial" panose="020B0604020202020204" pitchFamily="34" charset="0"/>
              </a:rPr>
              <a:t>Proiect muzică: Fundaţia Acacia – susţine studiul individual al elevilor la un instrument cu solişti de la Filarmonica de Stat din Sibiu.</a:t>
            </a:r>
          </a:p>
          <a:p>
            <a:pPr>
              <a:lnSpc>
                <a:spcPct val="107000"/>
              </a:lnSpc>
              <a:spcAft>
                <a:spcPts val="800"/>
              </a:spcAft>
            </a:pPr>
            <a:r>
              <a:rPr lang="ro-RO" sz="1600" b="1" dirty="0">
                <a:effectLst/>
                <a:latin typeface="Arial" panose="020B0604020202020204" pitchFamily="34" charset="0"/>
                <a:ea typeface="Calibri" panose="020F0502020204030204" pitchFamily="34" charset="0"/>
                <a:cs typeface="Arial" panose="020B0604020202020204" pitchFamily="34" charset="0"/>
              </a:rPr>
              <a:t>Practică socială desfăşurată de clasa a XI de la Școala din Munchen -</a:t>
            </a:r>
            <a:r>
              <a:rPr lang="ro-RO"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t>
            </a:r>
            <a:r>
              <a:rPr lang="ro-RO" sz="1600" b="1" dirty="0">
                <a:effectLst/>
                <a:latin typeface="Arial" panose="020B0604020202020204" pitchFamily="34" charset="0"/>
                <a:ea typeface="Calibri" panose="020F0502020204030204" pitchFamily="34" charset="0"/>
                <a:cs typeface="Arial" panose="020B0604020202020204" pitchFamily="34" charset="0"/>
              </a:rPr>
              <a:t>udolf-Steiner-Schule   München-Schwabing</a:t>
            </a:r>
          </a:p>
          <a:p>
            <a:pPr>
              <a:lnSpc>
                <a:spcPct val="107000"/>
              </a:lnSpc>
              <a:spcAft>
                <a:spcPts val="800"/>
              </a:spcAft>
            </a:pPr>
            <a:r>
              <a:rPr lang="ro-RO" sz="1600" b="1" dirty="0">
                <a:effectLst/>
                <a:latin typeface="Arial" panose="020B0604020202020204" pitchFamily="34" charset="0"/>
                <a:ea typeface="Calibri" panose="020F0502020204030204" pitchFamily="34" charset="0"/>
                <a:cs typeface="Arial" panose="020B0604020202020204" pitchFamily="34" charset="0"/>
              </a:rPr>
              <a:t>Grădina şcolii – responsabil profesor Ion Cumpănăşoiu.</a:t>
            </a:r>
          </a:p>
        </p:txBody>
      </p:sp>
    </p:spTree>
    <p:extLst>
      <p:ext uri="{BB962C8B-B14F-4D97-AF65-F5344CB8AC3E}">
        <p14:creationId xmlns:p14="http://schemas.microsoft.com/office/powerpoint/2010/main" val="175822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8D1717-ACE7-70CE-DC1B-FEE75D82389B}"/>
              </a:ext>
            </a:extLst>
          </p:cNvPr>
          <p:cNvSpPr txBox="1"/>
          <p:nvPr/>
        </p:nvSpPr>
        <p:spPr>
          <a:xfrm>
            <a:off x="2623868" y="2803611"/>
            <a:ext cx="6096000" cy="593945"/>
          </a:xfrm>
          <a:prstGeom prst="rect">
            <a:avLst/>
          </a:prstGeom>
          <a:noFill/>
        </p:spPr>
        <p:txBody>
          <a:bodyPr wrap="square">
            <a:spAutoFit/>
          </a:bodyPr>
          <a:lstStyle/>
          <a:p>
            <a:pPr algn="ctr">
              <a:lnSpc>
                <a:spcPct val="107000"/>
              </a:lnSpc>
              <a:spcAft>
                <a:spcPts val="800"/>
              </a:spcAft>
            </a:pPr>
            <a:r>
              <a:rPr lang="ro-RO" sz="3200" b="1" dirty="0">
                <a:effectLst/>
                <a:latin typeface="Algerian" panose="04020705040A02060702" pitchFamily="82" charset="0"/>
                <a:ea typeface="Calibri" panose="020F0502020204030204" pitchFamily="34" charset="0"/>
                <a:cs typeface="Arial" panose="020B0604020202020204" pitchFamily="34" charset="0"/>
              </a:rPr>
              <a:t>GALERIE  FOTO</a:t>
            </a:r>
            <a:endParaRPr lang="ro-RO"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541" y="655406"/>
            <a:ext cx="2863971" cy="5547188"/>
          </a:xfrm>
          <a:prstGeom prst="rect">
            <a:avLst/>
          </a:prstGeom>
        </p:spPr>
      </p:pic>
      <p:pic>
        <p:nvPicPr>
          <p:cNvPr id="4" name="Imagine 3"/>
          <p:cNvPicPr>
            <a:picLocks noChangeAspect="1"/>
          </p:cNvPicPr>
          <p:nvPr/>
        </p:nvPicPr>
        <p:blipFill>
          <a:blip r:embed="rId3"/>
          <a:stretch>
            <a:fillRect/>
          </a:stretch>
        </p:blipFill>
        <p:spPr>
          <a:xfrm>
            <a:off x="7453223" y="655406"/>
            <a:ext cx="4160391" cy="5547188"/>
          </a:xfrm>
          <a:prstGeom prst="rect">
            <a:avLst/>
          </a:prstGeom>
        </p:spPr>
      </p:pic>
    </p:spTree>
    <p:extLst>
      <p:ext uri="{BB962C8B-B14F-4D97-AF65-F5344CB8AC3E}">
        <p14:creationId xmlns:p14="http://schemas.microsoft.com/office/powerpoint/2010/main" val="4080481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189C09-ECB6-45EF-027F-01BCEA033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1223"/>
            <a:ext cx="7069826" cy="3976777"/>
          </a:xfrm>
          <a:prstGeom prst="rect">
            <a:avLst/>
          </a:prstGeom>
        </p:spPr>
      </p:pic>
      <p:pic>
        <p:nvPicPr>
          <p:cNvPr id="5" name="Picture 4">
            <a:extLst>
              <a:ext uri="{FF2B5EF4-FFF2-40B4-BE49-F238E27FC236}">
                <a16:creationId xmlns:a16="http://schemas.microsoft.com/office/drawing/2014/main" id="{5820EB3D-BF9C-4584-0708-A2DCC4371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750" y="1"/>
            <a:ext cx="6852249" cy="3854390"/>
          </a:xfrm>
          <a:prstGeom prst="rect">
            <a:avLst/>
          </a:prstGeom>
        </p:spPr>
      </p:pic>
    </p:spTree>
    <p:extLst>
      <p:ext uri="{BB962C8B-B14F-4D97-AF65-F5344CB8AC3E}">
        <p14:creationId xmlns:p14="http://schemas.microsoft.com/office/powerpoint/2010/main" val="470306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296C1-7897-F5D6-66B5-F61954A79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290" y="3735238"/>
            <a:ext cx="6214467" cy="3010618"/>
          </a:xfrm>
          <a:prstGeom prst="rect">
            <a:avLst/>
          </a:prstGeom>
        </p:spPr>
      </p:pic>
      <p:pic>
        <p:nvPicPr>
          <p:cNvPr id="7" name="Picture 6">
            <a:extLst>
              <a:ext uri="{FF2B5EF4-FFF2-40B4-BE49-F238E27FC236}">
                <a16:creationId xmlns:a16="http://schemas.microsoft.com/office/drawing/2014/main" id="{515D8D98-88F3-1C0E-154E-3CCF9D69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7487" y="112144"/>
            <a:ext cx="6228271" cy="3503403"/>
          </a:xfrm>
          <a:prstGeom prst="rect">
            <a:avLst/>
          </a:prstGeom>
        </p:spPr>
      </p:pic>
    </p:spTree>
    <p:extLst>
      <p:ext uri="{BB962C8B-B14F-4D97-AF65-F5344CB8AC3E}">
        <p14:creationId xmlns:p14="http://schemas.microsoft.com/office/powerpoint/2010/main" val="2765361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6A41A-CD37-ACD9-1E42-12FF55F8C1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53" y="95430"/>
            <a:ext cx="11852694" cy="6667140"/>
          </a:xfrm>
          <a:prstGeom prst="rect">
            <a:avLst/>
          </a:prstGeom>
        </p:spPr>
      </p:pic>
    </p:spTree>
    <p:extLst>
      <p:ext uri="{BB962C8B-B14F-4D97-AF65-F5344CB8AC3E}">
        <p14:creationId xmlns:p14="http://schemas.microsoft.com/office/powerpoint/2010/main" val="3946334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DBDDD-CD6D-5C5B-9353-F6C0C849C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592" y="767966"/>
            <a:ext cx="11826815" cy="5322067"/>
          </a:xfrm>
          <a:prstGeom prst="rect">
            <a:avLst/>
          </a:prstGeom>
        </p:spPr>
      </p:pic>
    </p:spTree>
    <p:extLst>
      <p:ext uri="{BB962C8B-B14F-4D97-AF65-F5344CB8AC3E}">
        <p14:creationId xmlns:p14="http://schemas.microsoft.com/office/powerpoint/2010/main" val="663920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A4A601-2966-7167-54F8-CFDE50001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75480"/>
            <a:ext cx="9043358" cy="6782519"/>
          </a:xfrm>
          <a:prstGeom prst="rect">
            <a:avLst/>
          </a:prstGeom>
        </p:spPr>
      </p:pic>
    </p:spTree>
    <p:extLst>
      <p:ext uri="{BB962C8B-B14F-4D97-AF65-F5344CB8AC3E}">
        <p14:creationId xmlns:p14="http://schemas.microsoft.com/office/powerpoint/2010/main" val="344221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34422-D474-D9F8-A5F5-AD246637F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58" y="806570"/>
            <a:ext cx="11783683" cy="5486400"/>
          </a:xfrm>
          <a:prstGeom prst="rect">
            <a:avLst/>
          </a:prstGeom>
        </p:spPr>
      </p:pic>
    </p:spTree>
    <p:extLst>
      <p:ext uri="{BB962C8B-B14F-4D97-AF65-F5344CB8AC3E}">
        <p14:creationId xmlns:p14="http://schemas.microsoft.com/office/powerpoint/2010/main" val="2114648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stituent conținut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1367246"/>
            <a:ext cx="5542853" cy="4534789"/>
          </a:xfrm>
        </p:spPr>
      </p:pic>
      <p:pic>
        <p:nvPicPr>
          <p:cNvPr id="8" name="Content Placeholder 7">
            <a:extLst>
              <a:ext uri="{FF2B5EF4-FFF2-40B4-BE49-F238E27FC236}">
                <a16:creationId xmlns:a16="http://schemas.microsoft.com/office/drawing/2014/main" id="{09FD0F4A-7C7E-7FC5-77CB-86A20AB9BBF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84605" y="1367246"/>
            <a:ext cx="5635195" cy="4534789"/>
          </a:xfrm>
        </p:spPr>
      </p:pic>
      <p:sp>
        <p:nvSpPr>
          <p:cNvPr id="10" name="Title 9">
            <a:extLst>
              <a:ext uri="{FF2B5EF4-FFF2-40B4-BE49-F238E27FC236}">
                <a16:creationId xmlns:a16="http://schemas.microsoft.com/office/drawing/2014/main" id="{B2E8E5F8-BAD4-EC81-258D-2D2913DC4496}"/>
              </a:ext>
            </a:extLst>
          </p:cNvPr>
          <p:cNvSpPr>
            <a:spLocks noGrp="1"/>
          </p:cNvSpPr>
          <p:nvPr>
            <p:ph type="title"/>
          </p:nvPr>
        </p:nvSpPr>
        <p:spPr/>
        <p:txBody>
          <a:bodyPr>
            <a:normAutofit/>
          </a:bodyPr>
          <a:lstStyle/>
          <a:p>
            <a:pPr algn="ctr"/>
            <a:r>
              <a:rPr lang="ro-RO" sz="2800" b="1" dirty="0"/>
              <a:t>O scurtă descriere a zonei</a:t>
            </a:r>
          </a:p>
        </p:txBody>
      </p:sp>
    </p:spTree>
    <p:extLst>
      <p:ext uri="{BB962C8B-B14F-4D97-AF65-F5344CB8AC3E}">
        <p14:creationId xmlns:p14="http://schemas.microsoft.com/office/powerpoint/2010/main" val="2759917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8D323B-E9A9-7BFF-69D7-07581348A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6651"/>
            <a:ext cx="12192000" cy="5924698"/>
          </a:xfrm>
          <a:prstGeom prst="rect">
            <a:avLst/>
          </a:prstGeom>
        </p:spPr>
      </p:pic>
    </p:spTree>
    <p:extLst>
      <p:ext uri="{BB962C8B-B14F-4D97-AF65-F5344CB8AC3E}">
        <p14:creationId xmlns:p14="http://schemas.microsoft.com/office/powerpoint/2010/main" val="1951808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3471A-3853-F644-F7BB-D4203A240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97" y="629729"/>
            <a:ext cx="5072333" cy="5270816"/>
          </a:xfrm>
          <a:prstGeom prst="rect">
            <a:avLst/>
          </a:prstGeom>
        </p:spPr>
      </p:pic>
      <p:pic>
        <p:nvPicPr>
          <p:cNvPr id="5" name="Picture 4">
            <a:extLst>
              <a:ext uri="{FF2B5EF4-FFF2-40B4-BE49-F238E27FC236}">
                <a16:creationId xmlns:a16="http://schemas.microsoft.com/office/drawing/2014/main" id="{2BC97F95-24E4-D483-85A1-EFB312154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789" y="629730"/>
            <a:ext cx="6188015" cy="5270816"/>
          </a:xfrm>
          <a:prstGeom prst="rect">
            <a:avLst/>
          </a:prstGeom>
        </p:spPr>
      </p:pic>
    </p:spTree>
    <p:extLst>
      <p:ext uri="{BB962C8B-B14F-4D97-AF65-F5344CB8AC3E}">
        <p14:creationId xmlns:p14="http://schemas.microsoft.com/office/powerpoint/2010/main" val="3893423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11A358-8697-2ECE-E46F-C1859F499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209"/>
            <a:ext cx="7436250" cy="3613643"/>
          </a:xfrm>
          <a:prstGeom prst="rect">
            <a:avLst/>
          </a:prstGeom>
        </p:spPr>
      </p:pic>
      <p:pic>
        <p:nvPicPr>
          <p:cNvPr id="7" name="Picture 6">
            <a:extLst>
              <a:ext uri="{FF2B5EF4-FFF2-40B4-BE49-F238E27FC236}">
                <a16:creationId xmlns:a16="http://schemas.microsoft.com/office/drawing/2014/main" id="{C2115A95-10B8-5375-CDDE-4ACE249A8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750" y="3244357"/>
            <a:ext cx="7436250" cy="3613643"/>
          </a:xfrm>
          <a:prstGeom prst="rect">
            <a:avLst/>
          </a:prstGeom>
        </p:spPr>
      </p:pic>
    </p:spTree>
    <p:extLst>
      <p:ext uri="{BB962C8B-B14F-4D97-AF65-F5344CB8AC3E}">
        <p14:creationId xmlns:p14="http://schemas.microsoft.com/office/powerpoint/2010/main" val="715105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651203-BAC1-45D6-D33E-18887667B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46521" cy="3872183"/>
          </a:xfrm>
          <a:prstGeom prst="rect">
            <a:avLst/>
          </a:prstGeom>
        </p:spPr>
      </p:pic>
      <p:pic>
        <p:nvPicPr>
          <p:cNvPr id="7" name="Picture 6">
            <a:extLst>
              <a:ext uri="{FF2B5EF4-FFF2-40B4-BE49-F238E27FC236}">
                <a16:creationId xmlns:a16="http://schemas.microsoft.com/office/drawing/2014/main" id="{A64B5E25-974D-361C-A688-71A2D8A97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7608" y="2940530"/>
            <a:ext cx="6964392" cy="3917470"/>
          </a:xfrm>
          <a:prstGeom prst="rect">
            <a:avLst/>
          </a:prstGeom>
        </p:spPr>
      </p:pic>
    </p:spTree>
    <p:extLst>
      <p:ext uri="{BB962C8B-B14F-4D97-AF65-F5344CB8AC3E}">
        <p14:creationId xmlns:p14="http://schemas.microsoft.com/office/powerpoint/2010/main" val="3130324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35CA03-D255-E821-75F6-AE3ADA7F2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58860"/>
            <a:ext cx="8048683" cy="3911255"/>
          </a:xfrm>
          <a:prstGeom prst="rect">
            <a:avLst/>
          </a:prstGeom>
        </p:spPr>
      </p:pic>
      <p:pic>
        <p:nvPicPr>
          <p:cNvPr id="5" name="Picture 4">
            <a:extLst>
              <a:ext uri="{FF2B5EF4-FFF2-40B4-BE49-F238E27FC236}">
                <a16:creationId xmlns:a16="http://schemas.microsoft.com/office/drawing/2014/main" id="{131092E3-B1AE-9869-EC0E-39656C426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4308" y="0"/>
            <a:ext cx="7257691" cy="3526872"/>
          </a:xfrm>
          <a:prstGeom prst="rect">
            <a:avLst/>
          </a:prstGeom>
        </p:spPr>
      </p:pic>
    </p:spTree>
    <p:extLst>
      <p:ext uri="{BB962C8B-B14F-4D97-AF65-F5344CB8AC3E}">
        <p14:creationId xmlns:p14="http://schemas.microsoft.com/office/powerpoint/2010/main" val="612355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E88DC0-2292-53A7-F7AE-031ED3368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930551" cy="3853848"/>
          </a:xfrm>
          <a:prstGeom prst="rect">
            <a:avLst/>
          </a:prstGeom>
        </p:spPr>
      </p:pic>
      <p:pic>
        <p:nvPicPr>
          <p:cNvPr id="7" name="Picture 6">
            <a:extLst>
              <a:ext uri="{FF2B5EF4-FFF2-40B4-BE49-F238E27FC236}">
                <a16:creationId xmlns:a16="http://schemas.microsoft.com/office/drawing/2014/main" id="{F127C5D1-D097-A815-08BE-4020A6178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808" y="3229858"/>
            <a:ext cx="5745192" cy="3628142"/>
          </a:xfrm>
          <a:prstGeom prst="rect">
            <a:avLst/>
          </a:prstGeom>
        </p:spPr>
      </p:pic>
    </p:spTree>
    <p:extLst>
      <p:ext uri="{BB962C8B-B14F-4D97-AF65-F5344CB8AC3E}">
        <p14:creationId xmlns:p14="http://schemas.microsoft.com/office/powerpoint/2010/main" val="1333175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067DE0-81BB-9131-AFAB-10D4F074A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88680" cy="3234906"/>
          </a:xfrm>
          <a:prstGeom prst="rect">
            <a:avLst/>
          </a:prstGeom>
        </p:spPr>
      </p:pic>
      <p:pic>
        <p:nvPicPr>
          <p:cNvPr id="5" name="Picture 4">
            <a:extLst>
              <a:ext uri="{FF2B5EF4-FFF2-40B4-BE49-F238E27FC236}">
                <a16:creationId xmlns:a16="http://schemas.microsoft.com/office/drawing/2014/main" id="{46B2AAA8-E912-4AAD-521A-5AAFC505A1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053" y="2743200"/>
            <a:ext cx="7297947" cy="4105095"/>
          </a:xfrm>
          <a:prstGeom prst="rect">
            <a:avLst/>
          </a:prstGeom>
        </p:spPr>
      </p:pic>
    </p:spTree>
    <p:extLst>
      <p:ext uri="{BB962C8B-B14F-4D97-AF65-F5344CB8AC3E}">
        <p14:creationId xmlns:p14="http://schemas.microsoft.com/office/powerpoint/2010/main" val="46353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AEC8D-B961-3FF9-3C90-D6FBDA700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722" y="327802"/>
            <a:ext cx="2898547" cy="6202392"/>
          </a:xfrm>
          <a:prstGeom prst="rect">
            <a:avLst/>
          </a:prstGeom>
        </p:spPr>
      </p:pic>
      <p:pic>
        <p:nvPicPr>
          <p:cNvPr id="5" name="Picture 4">
            <a:extLst>
              <a:ext uri="{FF2B5EF4-FFF2-40B4-BE49-F238E27FC236}">
                <a16:creationId xmlns:a16="http://schemas.microsoft.com/office/drawing/2014/main" id="{969BD21B-9065-A50C-2666-0143AB664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57710" y="1850362"/>
            <a:ext cx="6202393" cy="3157271"/>
          </a:xfrm>
          <a:prstGeom prst="rect">
            <a:avLst/>
          </a:prstGeom>
        </p:spPr>
      </p:pic>
      <p:pic>
        <p:nvPicPr>
          <p:cNvPr id="7" name="Picture 6">
            <a:extLst>
              <a:ext uri="{FF2B5EF4-FFF2-40B4-BE49-F238E27FC236}">
                <a16:creationId xmlns:a16="http://schemas.microsoft.com/office/drawing/2014/main" id="{EB1A3237-5AE7-5603-8742-73FBCED52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698768" y="1684576"/>
            <a:ext cx="6202393" cy="3488846"/>
          </a:xfrm>
          <a:prstGeom prst="rect">
            <a:avLst/>
          </a:prstGeom>
        </p:spPr>
      </p:pic>
    </p:spTree>
    <p:extLst>
      <p:ext uri="{BB962C8B-B14F-4D97-AF65-F5344CB8AC3E}">
        <p14:creationId xmlns:p14="http://schemas.microsoft.com/office/powerpoint/2010/main" val="338806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DED08-382B-2398-C5F9-B5EC9EAC1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72029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64ED5B-AC5A-AAD1-D22F-E4C26D307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00133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EE192-12A8-32C5-E699-D008BE523201}"/>
              </a:ext>
            </a:extLst>
          </p:cNvPr>
          <p:cNvPicPr>
            <a:picLocks noChangeAspect="1"/>
          </p:cNvPicPr>
          <p:nvPr/>
        </p:nvPicPr>
        <p:blipFill>
          <a:blip r:embed="rId2"/>
          <a:stretch>
            <a:fillRect/>
          </a:stretch>
        </p:blipFill>
        <p:spPr>
          <a:xfrm>
            <a:off x="583475" y="3253348"/>
            <a:ext cx="5259978" cy="3424333"/>
          </a:xfrm>
          <a:prstGeom prst="rect">
            <a:avLst/>
          </a:prstGeom>
        </p:spPr>
      </p:pic>
      <p:sp>
        <p:nvSpPr>
          <p:cNvPr id="4" name="TextBox 3">
            <a:extLst>
              <a:ext uri="{FF2B5EF4-FFF2-40B4-BE49-F238E27FC236}">
                <a16:creationId xmlns:a16="http://schemas.microsoft.com/office/drawing/2014/main" id="{CB57CD07-50FA-40A1-E3F5-BE5D9B2F5480}"/>
              </a:ext>
            </a:extLst>
          </p:cNvPr>
          <p:cNvSpPr txBox="1"/>
          <p:nvPr/>
        </p:nvSpPr>
        <p:spPr>
          <a:xfrm>
            <a:off x="1323703" y="642647"/>
            <a:ext cx="9474926" cy="3385542"/>
          </a:xfrm>
          <a:prstGeom prst="rect">
            <a:avLst/>
          </a:prstGeom>
          <a:noFill/>
        </p:spPr>
        <p:txBody>
          <a:bodyPr wrap="square">
            <a:spAutoFit/>
          </a:bodyPr>
          <a:lstStyle/>
          <a:p>
            <a:r>
              <a:rPr lang="ro-RO" sz="1400" dirty="0">
                <a:latin typeface="Arial" panose="020B0604020202020204" pitchFamily="34" charset="0"/>
                <a:ea typeface="Calibri" panose="020F0502020204030204" pitchFamily="34" charset="0"/>
              </a:rPr>
              <a:t>        Î</a:t>
            </a:r>
            <a:r>
              <a:rPr lang="ro-RO" sz="1400" dirty="0">
                <a:effectLst/>
                <a:latin typeface="Arial" panose="020B0604020202020204" pitchFamily="34" charset="0"/>
                <a:ea typeface="Calibri" panose="020F0502020204030204" pitchFamily="34" charset="0"/>
              </a:rPr>
              <a:t>n partea de </a:t>
            </a:r>
            <a:r>
              <a:rPr lang="ro-RO" sz="1400" b="1" dirty="0">
                <a:effectLst/>
                <a:latin typeface="Arial" panose="020B0604020202020204" pitchFamily="34" charset="0"/>
                <a:ea typeface="Calibri" panose="020F0502020204030204" pitchFamily="34" charset="0"/>
              </a:rPr>
              <a:t>sud a Transilvaniei</a:t>
            </a:r>
            <a:r>
              <a:rPr lang="ro-RO" sz="1400" dirty="0">
                <a:effectLst/>
                <a:latin typeface="Arial" panose="020B0604020202020204" pitchFamily="34" charset="0"/>
                <a:ea typeface="Calibri" panose="020F0502020204030204" pitchFamily="34" charset="0"/>
              </a:rPr>
              <a:t>, la doar 16 km de </a:t>
            </a:r>
            <a:r>
              <a:rPr lang="ro-RO" sz="1400" b="1" dirty="0">
                <a:effectLst/>
                <a:latin typeface="Arial" panose="020B0604020202020204" pitchFamily="34" charset="0"/>
                <a:ea typeface="Calibri" panose="020F0502020204030204" pitchFamily="34" charset="0"/>
              </a:rPr>
              <a:t>Sibiu</a:t>
            </a:r>
            <a:r>
              <a:rPr lang="ro-RO" sz="1400" dirty="0">
                <a:effectLst/>
                <a:latin typeface="Arial" panose="020B0604020202020204" pitchFamily="34" charset="0"/>
                <a:ea typeface="Calibri" panose="020F0502020204030204" pitchFamily="34" charset="0"/>
              </a:rPr>
              <a:t>, se află localitatea </a:t>
            </a:r>
            <a:r>
              <a:rPr lang="ro-RO" sz="1400" b="1" dirty="0">
                <a:effectLst/>
                <a:latin typeface="Arial" panose="020B0604020202020204" pitchFamily="34" charset="0"/>
                <a:ea typeface="Calibri" panose="020F0502020204030204" pitchFamily="34" charset="0"/>
              </a:rPr>
              <a:t>Roşia</a:t>
            </a:r>
            <a:r>
              <a:rPr lang="ro-RO" sz="1400" dirty="0">
                <a:effectLst/>
                <a:latin typeface="Arial" panose="020B0604020202020204" pitchFamily="34" charset="0"/>
                <a:ea typeface="Calibri" panose="020F0502020204030204" pitchFamily="34" charset="0"/>
              </a:rPr>
              <a:t>.</a:t>
            </a:r>
          </a:p>
          <a:p>
            <a:r>
              <a:rPr lang="ro-RO" sz="1400" dirty="0">
                <a:latin typeface="Arial" panose="020B0604020202020204" pitchFamily="34" charset="0"/>
                <a:ea typeface="Calibri" panose="020F0502020204030204" pitchFamily="34" charset="0"/>
              </a:rPr>
              <a:t>        </a:t>
            </a:r>
            <a:r>
              <a:rPr lang="ro-RO" sz="1400" dirty="0">
                <a:effectLst/>
                <a:latin typeface="Arial" panose="020B0604020202020204" pitchFamily="34" charset="0"/>
                <a:ea typeface="Calibri" panose="020F0502020204030204" pitchFamily="34" charset="0"/>
              </a:rPr>
              <a:t>Aceasta, împreună cu alte </a:t>
            </a:r>
            <a:r>
              <a:rPr lang="ro-RO" sz="1400" b="1" dirty="0">
                <a:effectLst/>
                <a:latin typeface="Arial" panose="020B0604020202020204" pitchFamily="34" charset="0"/>
                <a:ea typeface="Calibri" panose="020F0502020204030204" pitchFamily="34" charset="0"/>
              </a:rPr>
              <a:t>5 sate - Daia, Caşolţ, Cornăţel, Nou şi Nucet </a:t>
            </a:r>
            <a:r>
              <a:rPr lang="ro-RO" sz="1400" dirty="0">
                <a:effectLst/>
                <a:latin typeface="Arial" panose="020B0604020202020204" pitchFamily="34" charset="0"/>
                <a:ea typeface="Calibri" panose="020F0502020204030204" pitchFamily="34" charset="0"/>
              </a:rPr>
              <a:t>- formează comuna </a:t>
            </a:r>
            <a:r>
              <a:rPr lang="ro-RO" sz="1400" b="1" dirty="0">
                <a:effectLst/>
                <a:latin typeface="Arial" panose="020B0604020202020204" pitchFamily="34" charset="0"/>
                <a:ea typeface="Calibri" panose="020F0502020204030204" pitchFamily="34" charset="0"/>
              </a:rPr>
              <a:t>Roşia</a:t>
            </a:r>
            <a:r>
              <a:rPr lang="ro-RO" sz="1400" dirty="0">
                <a:effectLst/>
                <a:latin typeface="Arial" panose="020B0604020202020204" pitchFamily="34" charset="0"/>
                <a:ea typeface="Calibri" panose="020F0502020204030204" pitchFamily="34" charset="0"/>
              </a:rPr>
              <a:t> (Rothberg). Prima atestare documentară a localităţii Roşia - Rothberg are loc în anul </a:t>
            </a:r>
            <a:r>
              <a:rPr lang="ro-RO" sz="1400" b="1" dirty="0">
                <a:effectLst/>
                <a:latin typeface="Arial" panose="020B0604020202020204" pitchFamily="34" charset="0"/>
                <a:ea typeface="Calibri" panose="020F0502020204030204" pitchFamily="34" charset="0"/>
              </a:rPr>
              <a:t>1327</a:t>
            </a:r>
          </a:p>
          <a:p>
            <a:r>
              <a:rPr lang="ro-RO" sz="1400" dirty="0">
                <a:effectLst/>
                <a:latin typeface="Arial" panose="020B0604020202020204" pitchFamily="34" charset="0"/>
                <a:ea typeface="Calibri" panose="020F0502020204030204" pitchFamily="34" charset="0"/>
              </a:rPr>
              <a:t>Aşezările sunt însă mai vechi, mărturie în acest sens fiind bisericile evanghelice din satele comunei, construite toate în jurul anului </a:t>
            </a:r>
            <a:r>
              <a:rPr lang="ro-RO" sz="1400" b="1" dirty="0">
                <a:effectLst/>
                <a:latin typeface="Arial" panose="020B0604020202020204" pitchFamily="34" charset="0"/>
                <a:ea typeface="Calibri" panose="020F0502020204030204" pitchFamily="34" charset="0"/>
              </a:rPr>
              <a:t>1270</a:t>
            </a:r>
            <a:r>
              <a:rPr lang="ro-RO" sz="1400" dirty="0">
                <a:effectLst/>
                <a:latin typeface="Arial" panose="020B0604020202020204" pitchFamily="34" charset="0"/>
                <a:ea typeface="Calibri" panose="020F0502020204030204" pitchFamily="34" charset="0"/>
              </a:rPr>
              <a:t>. </a:t>
            </a:r>
          </a:p>
          <a:p>
            <a:r>
              <a:rPr lang="ro-RO" sz="1400" dirty="0">
                <a:latin typeface="Arial" panose="020B0604020202020204" pitchFamily="34" charset="0"/>
                <a:ea typeface="Calibri" panose="020F0502020204030204" pitchFamily="34" charset="0"/>
              </a:rPr>
              <a:t>       </a:t>
            </a:r>
            <a:r>
              <a:rPr lang="ro-RO" sz="1400" b="1" dirty="0">
                <a:latin typeface="Arial" panose="020B0604020202020204" pitchFamily="34" charset="0"/>
                <a:ea typeface="Calibri" panose="020F0502020204030204" pitchFamily="34" charset="0"/>
              </a:rPr>
              <a:t>Turism rural și ecologic </a:t>
            </a:r>
            <a:r>
              <a:rPr lang="ro-RO" sz="1400" dirty="0">
                <a:latin typeface="Arial" panose="020B0604020202020204" pitchFamily="34" charset="0"/>
                <a:ea typeface="Calibri" panose="020F0502020204030204" pitchFamily="34" charset="0"/>
              </a:rPr>
              <a:t>: </a:t>
            </a:r>
            <a:r>
              <a:rPr lang="ro-RO" sz="1400" b="1" dirty="0">
                <a:latin typeface="Arial" panose="020B0604020202020204" pitchFamily="34" charset="0"/>
                <a:ea typeface="Calibri" panose="020F0502020204030204" pitchFamily="34" charset="0"/>
              </a:rPr>
              <a:t>pensiuni turistice </a:t>
            </a:r>
            <a:r>
              <a:rPr lang="ro-RO" sz="1400" dirty="0">
                <a:latin typeface="Arial" panose="020B0604020202020204" pitchFamily="34" charset="0"/>
                <a:ea typeface="Calibri" panose="020F0502020204030204" pitchFamily="34" charset="0"/>
              </a:rPr>
              <a:t>ce </a:t>
            </a:r>
            <a:r>
              <a:rPr lang="ro-RO" sz="1400" dirty="0">
                <a:effectLst/>
                <a:latin typeface="Arial" panose="020B0604020202020204" pitchFamily="34" charset="0"/>
                <a:ea typeface="Calibri" panose="020F0502020204030204" pitchFamily="34" charset="0"/>
              </a:rPr>
              <a:t>îmbină hrana ecologică cu bucătăria tradiţională românească sau săsească. </a:t>
            </a:r>
            <a:r>
              <a:rPr lang="ro-RO" sz="1400" dirty="0">
                <a:latin typeface="Arial" panose="020B0604020202020204" pitchFamily="34" charset="0"/>
                <a:ea typeface="Calibri" panose="020F0502020204030204" pitchFamily="34" charset="0"/>
              </a:rPr>
              <a:t>P</a:t>
            </a:r>
            <a:r>
              <a:rPr lang="ro-RO" sz="1400" dirty="0">
                <a:effectLst/>
                <a:latin typeface="Arial" panose="020B0604020202020204" pitchFamily="34" charset="0"/>
                <a:ea typeface="Calibri" panose="020F0502020204030204" pitchFamily="34" charset="0"/>
              </a:rPr>
              <a:t>otecile din păduri sunt excelente pentru </a:t>
            </a:r>
            <a:r>
              <a:rPr lang="ro-RO" sz="1400" b="1" dirty="0">
                <a:effectLst/>
                <a:latin typeface="Arial" panose="020B0604020202020204" pitchFamily="34" charset="0"/>
                <a:ea typeface="Calibri" panose="020F0502020204030204" pitchFamily="34" charset="0"/>
              </a:rPr>
              <a:t>călărie </a:t>
            </a:r>
            <a:r>
              <a:rPr lang="ro-RO" sz="1400" dirty="0">
                <a:effectLst/>
                <a:latin typeface="Arial" panose="020B0604020202020204" pitchFamily="34" charset="0"/>
                <a:ea typeface="Calibri" panose="020F0502020204030204" pitchFamily="34" charset="0"/>
              </a:rPr>
              <a:t>sau trasee de </a:t>
            </a:r>
            <a:r>
              <a:rPr lang="ro-RO" sz="1400" b="1" dirty="0">
                <a:effectLst/>
                <a:latin typeface="Arial" panose="020B0604020202020204" pitchFamily="34" charset="0"/>
                <a:ea typeface="Calibri" panose="020F0502020204030204" pitchFamily="34" charset="0"/>
              </a:rPr>
              <a:t>mountain-bike</a:t>
            </a:r>
            <a:r>
              <a:rPr lang="ro-RO" sz="1400" dirty="0">
                <a:effectLst/>
                <a:latin typeface="Arial" panose="020B0604020202020204" pitchFamily="34" charset="0"/>
                <a:ea typeface="Calibri" panose="020F0502020204030204" pitchFamily="34" charset="0"/>
              </a:rPr>
              <a:t>. </a:t>
            </a:r>
          </a:p>
          <a:p>
            <a:r>
              <a:rPr lang="ro-RO" sz="1400" dirty="0">
                <a:latin typeface="Arial" panose="020B0604020202020204" pitchFamily="34" charset="0"/>
                <a:ea typeface="Calibri" panose="020F0502020204030204" pitchFamily="34" charset="0"/>
              </a:rPr>
              <a:t>       </a:t>
            </a:r>
            <a:r>
              <a:rPr lang="ro-RO" sz="1400" b="1" dirty="0">
                <a:latin typeface="Arial" panose="020B0604020202020204" pitchFamily="34" charset="0"/>
                <a:ea typeface="Calibri" panose="020F0502020204030204" pitchFamily="34" charset="0"/>
              </a:rPr>
              <a:t>Turism cultural</a:t>
            </a:r>
            <a:r>
              <a:rPr lang="ro-RO" sz="1400" dirty="0">
                <a:latin typeface="Arial" panose="020B0604020202020204" pitchFamily="34" charset="0"/>
                <a:ea typeface="Calibri" panose="020F0502020204030204" pitchFamily="34" charset="0"/>
              </a:rPr>
              <a:t>:</a:t>
            </a:r>
            <a:r>
              <a:rPr lang="ro-RO" sz="1400" dirty="0">
                <a:effectLst/>
                <a:latin typeface="Arial" panose="020B0604020202020204" pitchFamily="34" charset="0"/>
                <a:ea typeface="Calibri" panose="020F0502020204030204" pitchFamily="34" charset="0"/>
              </a:rPr>
              <a:t> personalitatea părintelui scriitor </a:t>
            </a:r>
            <a:r>
              <a:rPr lang="ro-RO" sz="1400" b="1" dirty="0">
                <a:effectLst/>
                <a:latin typeface="Arial" panose="020B0604020202020204" pitchFamily="34" charset="0"/>
                <a:ea typeface="Calibri" panose="020F0502020204030204" pitchFamily="34" charset="0"/>
              </a:rPr>
              <a:t>Eginald Schlattner </a:t>
            </a:r>
            <a:r>
              <a:rPr lang="ro-RO" sz="1400" dirty="0">
                <a:effectLst/>
                <a:latin typeface="Arial" panose="020B0604020202020204" pitchFamily="34" charset="0"/>
                <a:ea typeface="Calibri" panose="020F0502020204030204" pitchFamily="34" charset="0"/>
              </a:rPr>
              <a:t>atrage numeroşi vizitatori din toată Europa. </a:t>
            </a:r>
          </a:p>
          <a:p>
            <a:r>
              <a:rPr lang="ro-RO" sz="1400" dirty="0">
                <a:latin typeface="Arial" panose="020B0604020202020204" pitchFamily="34" charset="0"/>
                <a:ea typeface="Calibri" panose="020F0502020204030204" pitchFamily="34" charset="0"/>
              </a:rPr>
              <a:t>       </a:t>
            </a:r>
            <a:r>
              <a:rPr lang="ro-RO" sz="1400" b="1" dirty="0">
                <a:latin typeface="Arial" panose="020B0604020202020204" pitchFamily="34" charset="0"/>
                <a:ea typeface="Calibri" panose="020F0502020204030204" pitchFamily="34" charset="0"/>
              </a:rPr>
              <a:t>Obiective turistice</a:t>
            </a:r>
            <a:r>
              <a:rPr lang="ro-RO" sz="1400" dirty="0">
                <a:latin typeface="Arial" panose="020B0604020202020204" pitchFamily="34" charset="0"/>
                <a:ea typeface="Calibri" panose="020F0502020204030204" pitchFamily="34" charset="0"/>
              </a:rPr>
              <a:t>: </a:t>
            </a:r>
            <a:r>
              <a:rPr lang="ro-RO" sz="1400" b="1" dirty="0">
                <a:latin typeface="Arial" panose="020B0604020202020204" pitchFamily="34" charset="0"/>
                <a:ea typeface="Calibri" panose="020F0502020204030204" pitchFamily="34" charset="0"/>
              </a:rPr>
              <a:t>biserici fortificate </a:t>
            </a:r>
            <a:r>
              <a:rPr lang="ro-RO" sz="1400" dirty="0">
                <a:latin typeface="Arial" panose="020B0604020202020204" pitchFamily="34" charset="0"/>
                <a:ea typeface="Calibri" panose="020F0502020204030204" pitchFamily="34" charset="0"/>
              </a:rPr>
              <a:t>evanghelice și luterane; </a:t>
            </a:r>
            <a:r>
              <a:rPr lang="ro-RO" sz="1400" b="1" dirty="0">
                <a:effectLst/>
                <a:latin typeface="Arial" panose="020B0604020202020204" pitchFamily="34" charset="0"/>
                <a:ea typeface="Calibri" panose="020F0502020204030204" pitchFamily="34" charset="0"/>
              </a:rPr>
              <a:t>baia de piatră de la Caşolţ</a:t>
            </a:r>
            <a:r>
              <a:rPr lang="ro-RO" sz="1400" dirty="0">
                <a:effectLst/>
                <a:latin typeface="Arial" panose="020B0604020202020204" pitchFamily="34" charset="0"/>
                <a:ea typeface="Calibri" panose="020F0502020204030204" pitchFamily="34" charset="0"/>
              </a:rPr>
              <a:t>, o adevărată maternitate de </a:t>
            </a:r>
            <a:r>
              <a:rPr lang="ro-RO" sz="1400" b="1" dirty="0">
                <a:effectLst/>
                <a:latin typeface="Arial" panose="020B0604020202020204" pitchFamily="34" charset="0"/>
                <a:ea typeface="Calibri" panose="020F0502020204030204" pitchFamily="34" charset="0"/>
              </a:rPr>
              <a:t>trovanţi</a:t>
            </a:r>
            <a:r>
              <a:rPr lang="ro-RO" sz="1400" dirty="0">
                <a:effectLst/>
                <a:latin typeface="Arial" panose="020B0604020202020204" pitchFamily="34" charset="0"/>
                <a:ea typeface="Calibri" panose="020F0502020204030204" pitchFamily="34" charset="0"/>
              </a:rPr>
              <a:t>; unul din cei mai vechi </a:t>
            </a:r>
            <a:r>
              <a:rPr lang="ro-RO" sz="1400" b="1" dirty="0">
                <a:effectLst/>
                <a:latin typeface="Arial" panose="020B0604020202020204" pitchFamily="34" charset="0"/>
                <a:ea typeface="Calibri" panose="020F0502020204030204" pitchFamily="34" charset="0"/>
              </a:rPr>
              <a:t>stejari </a:t>
            </a:r>
            <a:r>
              <a:rPr lang="ro-RO" sz="1400" dirty="0">
                <a:effectLst/>
                <a:latin typeface="Arial" panose="020B0604020202020204" pitchFamily="34" charset="0"/>
                <a:ea typeface="Calibri" panose="020F0502020204030204" pitchFamily="34" charset="0"/>
              </a:rPr>
              <a:t>din Transilvania in vârstă de peste </a:t>
            </a:r>
            <a:r>
              <a:rPr lang="ro-RO" sz="1400" b="1" dirty="0">
                <a:effectLst/>
                <a:latin typeface="Arial" panose="020B0604020202020204" pitchFamily="34" charset="0"/>
                <a:ea typeface="Calibri" panose="020F0502020204030204" pitchFamily="34" charset="0"/>
              </a:rPr>
              <a:t>700</a:t>
            </a:r>
            <a:r>
              <a:rPr lang="ro-RO" sz="1400" dirty="0">
                <a:effectLst/>
                <a:latin typeface="Arial" panose="020B0604020202020204" pitchFamily="34" charset="0"/>
                <a:ea typeface="Calibri" panose="020F0502020204030204" pitchFamily="34" charset="0"/>
              </a:rPr>
              <a:t> de ani; . Pe hotarul localităţii Caşolţ a fost descoperită cea mai mare </a:t>
            </a:r>
            <a:r>
              <a:rPr lang="ro-RO" sz="1400" b="1" dirty="0">
                <a:effectLst/>
                <a:latin typeface="Arial" panose="020B0604020202020204" pitchFamily="34" charset="0"/>
                <a:ea typeface="Calibri" panose="020F0502020204030204" pitchFamily="34" charset="0"/>
              </a:rPr>
              <a:t>necropolă de epocă daco-romană </a:t>
            </a:r>
            <a:r>
              <a:rPr lang="ro-RO" sz="1400" dirty="0">
                <a:effectLst/>
                <a:latin typeface="Arial" panose="020B0604020202020204" pitchFamily="34" charset="0"/>
                <a:ea typeface="Calibri" panose="020F0502020204030204" pitchFamily="34" charset="0"/>
              </a:rPr>
              <a:t>din sud-estul Transilvaniei fiind vizibili şi în prezent 299 de tumuli.</a:t>
            </a:r>
            <a:br>
              <a:rPr lang="ro-RO" sz="1400" dirty="0">
                <a:effectLst/>
                <a:latin typeface="Arial" panose="020B0604020202020204" pitchFamily="34" charset="0"/>
                <a:ea typeface="Calibri" panose="020F0502020204030204" pitchFamily="34" charset="0"/>
              </a:rPr>
            </a:br>
            <a:br>
              <a:rPr lang="ro-RO" sz="1400" dirty="0">
                <a:effectLst/>
                <a:latin typeface="Arial" panose="020B0604020202020204" pitchFamily="34" charset="0"/>
                <a:ea typeface="Calibri" panose="020F0502020204030204" pitchFamily="34" charset="0"/>
              </a:rPr>
            </a:br>
            <a:br>
              <a:rPr lang="ro-RO" sz="1400" dirty="0">
                <a:effectLst/>
                <a:latin typeface="Arial" panose="020B0604020202020204" pitchFamily="34" charset="0"/>
                <a:ea typeface="Calibri" panose="020F0502020204030204" pitchFamily="34" charset="0"/>
              </a:rPr>
            </a:br>
            <a:r>
              <a:rPr lang="ro-RO" sz="1800" dirty="0">
                <a:effectLst/>
                <a:latin typeface="Arial" panose="020B0604020202020204" pitchFamily="34" charset="0"/>
                <a:ea typeface="Calibri" panose="020F0502020204030204" pitchFamily="34" charset="0"/>
              </a:rPr>
              <a:t> </a:t>
            </a:r>
            <a:endParaRPr lang="ro-RO" dirty="0"/>
          </a:p>
        </p:txBody>
      </p:sp>
      <p:pic>
        <p:nvPicPr>
          <p:cNvPr id="5" name="Picture 4">
            <a:extLst>
              <a:ext uri="{FF2B5EF4-FFF2-40B4-BE49-F238E27FC236}">
                <a16:creationId xmlns:a16="http://schemas.microsoft.com/office/drawing/2014/main" id="{EED0EB16-A527-FE43-B9A9-52C6C7D3BEEC}"/>
              </a:ext>
            </a:extLst>
          </p:cNvPr>
          <p:cNvPicPr>
            <a:picLocks noChangeAspect="1"/>
          </p:cNvPicPr>
          <p:nvPr/>
        </p:nvPicPr>
        <p:blipFill>
          <a:blip r:embed="rId3"/>
          <a:stretch>
            <a:fillRect/>
          </a:stretch>
        </p:blipFill>
        <p:spPr>
          <a:xfrm>
            <a:off x="6061166" y="3253348"/>
            <a:ext cx="5736833" cy="3432345"/>
          </a:xfrm>
          <a:prstGeom prst="rect">
            <a:avLst/>
          </a:prstGeom>
        </p:spPr>
      </p:pic>
    </p:spTree>
    <p:extLst>
      <p:ext uri="{BB962C8B-B14F-4D97-AF65-F5344CB8AC3E}">
        <p14:creationId xmlns:p14="http://schemas.microsoft.com/office/powerpoint/2010/main" val="1616345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306E3-7F05-9FB1-3EDC-AEE77CBC5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04681" cy="3692106"/>
          </a:xfrm>
          <a:prstGeom prst="rect">
            <a:avLst/>
          </a:prstGeom>
        </p:spPr>
      </p:pic>
      <p:pic>
        <p:nvPicPr>
          <p:cNvPr id="5" name="Picture 4">
            <a:extLst>
              <a:ext uri="{FF2B5EF4-FFF2-40B4-BE49-F238E27FC236}">
                <a16:creationId xmlns:a16="http://schemas.microsoft.com/office/drawing/2014/main" id="{1F9AAABD-F3E3-935E-46FE-EB2021E6F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891" y="888521"/>
            <a:ext cx="4477109" cy="5969479"/>
          </a:xfrm>
          <a:prstGeom prst="rect">
            <a:avLst/>
          </a:prstGeom>
        </p:spPr>
      </p:pic>
    </p:spTree>
    <p:extLst>
      <p:ext uri="{BB962C8B-B14F-4D97-AF65-F5344CB8AC3E}">
        <p14:creationId xmlns:p14="http://schemas.microsoft.com/office/powerpoint/2010/main" val="1102124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B46AB-B1C7-0449-80EE-66C836D8A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2164" y="3091970"/>
            <a:ext cx="7749836" cy="3766030"/>
          </a:xfrm>
          <a:prstGeom prst="rect">
            <a:avLst/>
          </a:prstGeom>
        </p:spPr>
      </p:pic>
      <p:pic>
        <p:nvPicPr>
          <p:cNvPr id="5" name="Picture 4">
            <a:extLst>
              <a:ext uri="{FF2B5EF4-FFF2-40B4-BE49-F238E27FC236}">
                <a16:creationId xmlns:a16="http://schemas.microsoft.com/office/drawing/2014/main" id="{4F91C9A7-43E2-2357-32EA-A5A167B28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420197" cy="3605842"/>
          </a:xfrm>
          <a:prstGeom prst="rect">
            <a:avLst/>
          </a:prstGeom>
        </p:spPr>
      </p:pic>
    </p:spTree>
    <p:extLst>
      <p:ext uri="{BB962C8B-B14F-4D97-AF65-F5344CB8AC3E}">
        <p14:creationId xmlns:p14="http://schemas.microsoft.com/office/powerpoint/2010/main" val="3241910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CCD8D-7A5B-2F56-CFCB-2D96E2866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12192000" cy="5486400"/>
          </a:xfrm>
          <a:prstGeom prst="rect">
            <a:avLst/>
          </a:prstGeom>
        </p:spPr>
      </p:pic>
    </p:spTree>
    <p:extLst>
      <p:ext uri="{BB962C8B-B14F-4D97-AF65-F5344CB8AC3E}">
        <p14:creationId xmlns:p14="http://schemas.microsoft.com/office/powerpoint/2010/main" val="400177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ED5054-F385-FDDD-65E1-92AA446D6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483" y="0"/>
            <a:ext cx="7723517" cy="4344478"/>
          </a:xfrm>
          <a:prstGeom prst="rect">
            <a:avLst/>
          </a:prstGeom>
        </p:spPr>
      </p:pic>
      <p:pic>
        <p:nvPicPr>
          <p:cNvPr id="5" name="Picture 4">
            <a:extLst>
              <a:ext uri="{FF2B5EF4-FFF2-40B4-BE49-F238E27FC236}">
                <a16:creationId xmlns:a16="http://schemas.microsoft.com/office/drawing/2014/main" id="{05C62437-7364-68B4-DD4E-F9E03B4AA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83918"/>
            <a:ext cx="7065034" cy="3974082"/>
          </a:xfrm>
          <a:prstGeom prst="rect">
            <a:avLst/>
          </a:prstGeom>
        </p:spPr>
      </p:pic>
    </p:spTree>
    <p:extLst>
      <p:ext uri="{BB962C8B-B14F-4D97-AF65-F5344CB8AC3E}">
        <p14:creationId xmlns:p14="http://schemas.microsoft.com/office/powerpoint/2010/main" val="3050308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CD6689-05B0-59D2-3235-1DE01C8E643D}"/>
              </a:ext>
            </a:extLst>
          </p:cNvPr>
          <p:cNvPicPr>
            <a:picLocks noChangeAspect="1"/>
          </p:cNvPicPr>
          <p:nvPr/>
        </p:nvPicPr>
        <p:blipFill>
          <a:blip r:embed="rId2"/>
          <a:stretch>
            <a:fillRect/>
          </a:stretch>
        </p:blipFill>
        <p:spPr>
          <a:xfrm>
            <a:off x="748235" y="1190446"/>
            <a:ext cx="4970413" cy="4137932"/>
          </a:xfrm>
          <a:prstGeom prst="rect">
            <a:avLst/>
          </a:prstGeom>
        </p:spPr>
      </p:pic>
      <p:pic>
        <p:nvPicPr>
          <p:cNvPr id="3" name="Picture 2">
            <a:extLst>
              <a:ext uri="{FF2B5EF4-FFF2-40B4-BE49-F238E27FC236}">
                <a16:creationId xmlns:a16="http://schemas.microsoft.com/office/drawing/2014/main" id="{1C4B2AA7-0C83-4727-BBCD-4EC03FAD7832}"/>
              </a:ext>
            </a:extLst>
          </p:cNvPr>
          <p:cNvPicPr>
            <a:picLocks noChangeAspect="1"/>
          </p:cNvPicPr>
          <p:nvPr/>
        </p:nvPicPr>
        <p:blipFill>
          <a:blip r:embed="rId3"/>
          <a:stretch>
            <a:fillRect/>
          </a:stretch>
        </p:blipFill>
        <p:spPr>
          <a:xfrm>
            <a:off x="5938215" y="1190446"/>
            <a:ext cx="5505550" cy="4138081"/>
          </a:xfrm>
          <a:prstGeom prst="rect">
            <a:avLst/>
          </a:prstGeom>
        </p:spPr>
      </p:pic>
    </p:spTree>
    <p:extLst>
      <p:ext uri="{BB962C8B-B14F-4D97-AF65-F5344CB8AC3E}">
        <p14:creationId xmlns:p14="http://schemas.microsoft.com/office/powerpoint/2010/main" val="3819164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3850" y="0"/>
            <a:ext cx="7428150" cy="3795623"/>
          </a:xfrm>
          <a:prstGeom prst="rect">
            <a:avLst/>
          </a:prstGeom>
        </p:spPr>
      </p:pic>
      <p:pic>
        <p:nvPicPr>
          <p:cNvPr id="3" name="Picture 2">
            <a:extLst>
              <a:ext uri="{FF2B5EF4-FFF2-40B4-BE49-F238E27FC236}">
                <a16:creationId xmlns:a16="http://schemas.microsoft.com/office/drawing/2014/main" id="{793E5945-53B0-486C-1E81-0D0ABB1C645E}"/>
              </a:ext>
            </a:extLst>
          </p:cNvPr>
          <p:cNvPicPr>
            <a:picLocks noChangeAspect="1"/>
          </p:cNvPicPr>
          <p:nvPr/>
        </p:nvPicPr>
        <p:blipFill>
          <a:blip r:embed="rId3"/>
          <a:stretch>
            <a:fillRect/>
          </a:stretch>
        </p:blipFill>
        <p:spPr>
          <a:xfrm>
            <a:off x="0" y="2477718"/>
            <a:ext cx="5848709" cy="4380282"/>
          </a:xfrm>
          <a:prstGeom prst="rect">
            <a:avLst/>
          </a:prstGeom>
        </p:spPr>
      </p:pic>
    </p:spTree>
    <p:extLst>
      <p:ext uri="{BB962C8B-B14F-4D97-AF65-F5344CB8AC3E}">
        <p14:creationId xmlns:p14="http://schemas.microsoft.com/office/powerpoint/2010/main" val="2917431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90041" cy="3348213"/>
          </a:xfrm>
          <a:prstGeom prst="rect">
            <a:avLst/>
          </a:prstGeom>
        </p:spPr>
      </p:pic>
      <p:pic>
        <p:nvPicPr>
          <p:cNvPr id="4" name="Picture 3">
            <a:extLst>
              <a:ext uri="{FF2B5EF4-FFF2-40B4-BE49-F238E27FC236}">
                <a16:creationId xmlns:a16="http://schemas.microsoft.com/office/drawing/2014/main" id="{C4F5FF1F-3B8B-0A01-350A-D3D88507E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1728" y="2925972"/>
            <a:ext cx="6990272" cy="3932028"/>
          </a:xfrm>
          <a:prstGeom prst="rect">
            <a:avLst/>
          </a:prstGeom>
        </p:spPr>
      </p:pic>
    </p:spTree>
    <p:extLst>
      <p:ext uri="{BB962C8B-B14F-4D97-AF65-F5344CB8AC3E}">
        <p14:creationId xmlns:p14="http://schemas.microsoft.com/office/powerpoint/2010/main" val="3044352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01239" y="1762679"/>
            <a:ext cx="6857999" cy="3332642"/>
          </a:xfrm>
          <a:prstGeom prst="rect">
            <a:avLst/>
          </a:prstGeom>
        </p:spPr>
      </p:pic>
      <p:pic>
        <p:nvPicPr>
          <p:cNvPr id="5" name="I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6257" y="0"/>
            <a:ext cx="7898861" cy="6858000"/>
          </a:xfrm>
          <a:prstGeom prst="rect">
            <a:avLst/>
          </a:prstGeom>
        </p:spPr>
      </p:pic>
    </p:spTree>
    <p:extLst>
      <p:ext uri="{BB962C8B-B14F-4D97-AF65-F5344CB8AC3E}">
        <p14:creationId xmlns:p14="http://schemas.microsoft.com/office/powerpoint/2010/main" val="1480132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746024-93A2-1476-B2DD-BFC243025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6217" y="1673658"/>
            <a:ext cx="6241213" cy="3510683"/>
          </a:xfrm>
          <a:prstGeom prst="rect">
            <a:avLst/>
          </a:prstGeom>
        </p:spPr>
      </p:pic>
      <p:pic>
        <p:nvPicPr>
          <p:cNvPr id="7" name="Picture 6">
            <a:extLst>
              <a:ext uri="{FF2B5EF4-FFF2-40B4-BE49-F238E27FC236}">
                <a16:creationId xmlns:a16="http://schemas.microsoft.com/office/drawing/2014/main" id="{E2F10D4A-99E1-AC9E-882D-DE6873789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561" y="1445653"/>
            <a:ext cx="7887419" cy="3832888"/>
          </a:xfrm>
          <a:prstGeom prst="rect">
            <a:avLst/>
          </a:prstGeom>
        </p:spPr>
      </p:pic>
    </p:spTree>
    <p:extLst>
      <p:ext uri="{BB962C8B-B14F-4D97-AF65-F5344CB8AC3E}">
        <p14:creationId xmlns:p14="http://schemas.microsoft.com/office/powerpoint/2010/main" val="1950627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DDC4E1-FC26-E6A6-07EE-37965146E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069826" cy="3976777"/>
          </a:xfrm>
          <a:prstGeom prst="rect">
            <a:avLst/>
          </a:prstGeom>
        </p:spPr>
      </p:pic>
      <p:pic>
        <p:nvPicPr>
          <p:cNvPr id="6" name="Picture 5">
            <a:extLst>
              <a:ext uri="{FF2B5EF4-FFF2-40B4-BE49-F238E27FC236}">
                <a16:creationId xmlns:a16="http://schemas.microsoft.com/office/drawing/2014/main" id="{99D076E6-D643-317E-A9D4-BB988875F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479" y="2786332"/>
            <a:ext cx="7238521" cy="4071668"/>
          </a:xfrm>
          <a:prstGeom prst="rect">
            <a:avLst/>
          </a:prstGeom>
        </p:spPr>
      </p:pic>
    </p:spTree>
    <p:extLst>
      <p:ext uri="{BB962C8B-B14F-4D97-AF65-F5344CB8AC3E}">
        <p14:creationId xmlns:p14="http://schemas.microsoft.com/office/powerpoint/2010/main" val="621981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D276D6-66D2-BFD1-7CC1-D9BC74003251}"/>
              </a:ext>
            </a:extLst>
          </p:cNvPr>
          <p:cNvPicPr>
            <a:picLocks noChangeAspect="1"/>
          </p:cNvPicPr>
          <p:nvPr/>
        </p:nvPicPr>
        <p:blipFill>
          <a:blip r:embed="rId2"/>
          <a:stretch>
            <a:fillRect/>
          </a:stretch>
        </p:blipFill>
        <p:spPr>
          <a:xfrm>
            <a:off x="0" y="0"/>
            <a:ext cx="12192000" cy="6840076"/>
          </a:xfrm>
          <a:prstGeom prst="rect">
            <a:avLst/>
          </a:prstGeom>
        </p:spPr>
      </p:pic>
      <p:sp>
        <p:nvSpPr>
          <p:cNvPr id="3" name="TextBox 2">
            <a:extLst>
              <a:ext uri="{FF2B5EF4-FFF2-40B4-BE49-F238E27FC236}">
                <a16:creationId xmlns:a16="http://schemas.microsoft.com/office/drawing/2014/main" id="{168DBD98-1C13-58A6-4E61-B155D24977C9}"/>
              </a:ext>
            </a:extLst>
          </p:cNvPr>
          <p:cNvSpPr txBox="1"/>
          <p:nvPr/>
        </p:nvSpPr>
        <p:spPr>
          <a:xfrm>
            <a:off x="886408" y="746449"/>
            <a:ext cx="10235682" cy="4820166"/>
          </a:xfrm>
          <a:prstGeom prst="rect">
            <a:avLst/>
          </a:prstGeom>
          <a:noFill/>
        </p:spPr>
        <p:txBody>
          <a:bodyPr wrap="square">
            <a:spAutoFit/>
          </a:bodyPr>
          <a:lstStyle/>
          <a:p>
            <a:pPr>
              <a:lnSpc>
                <a:spcPct val="107000"/>
              </a:lnSpc>
              <a:spcAft>
                <a:spcPts val="800"/>
              </a:spcAft>
            </a:pPr>
            <a:r>
              <a:rPr lang="ro-RO" sz="1400" dirty="0">
                <a:effectLst/>
                <a:latin typeface="Arial" panose="020B0604020202020204" pitchFamily="34" charset="0"/>
                <a:ea typeface="Calibri" panose="020F050202020403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400" dirty="0">
                <a:latin typeface="Arial" panose="020B0604020202020204" pitchFamily="34" charset="0"/>
                <a:ea typeface="Calibri" panose="020F0502020204030204" pitchFamily="34" charset="0"/>
                <a:cs typeface="Arial" panose="020B0604020202020204" pitchFamily="34" charset="0"/>
              </a:rPr>
              <a:t>              </a:t>
            </a:r>
            <a:r>
              <a:rPr lang="ro-RO" sz="1400" dirty="0">
                <a:effectLst/>
                <a:latin typeface="Arial" panose="020B0604020202020204" pitchFamily="34" charset="0"/>
                <a:ea typeface="Calibri" panose="020F0502020204030204" pitchFamily="34" charset="0"/>
                <a:cs typeface="Arial" panose="020B0604020202020204" pitchFamily="34" charset="0"/>
              </a:rPr>
              <a:t>Totul a început  în anul </a:t>
            </a:r>
            <a:r>
              <a:rPr lang="ro-RO" sz="1400" b="1" dirty="0">
                <a:effectLst/>
                <a:latin typeface="Arial" panose="020B0604020202020204" pitchFamily="34" charset="0"/>
                <a:ea typeface="Calibri" panose="020F0502020204030204" pitchFamily="34" charset="0"/>
                <a:cs typeface="Arial" panose="020B0604020202020204" pitchFamily="34" charset="0"/>
              </a:rPr>
              <a:t>1997</a:t>
            </a:r>
            <a:r>
              <a:rPr lang="ro-RO" sz="1400" dirty="0">
                <a:effectLst/>
                <a:latin typeface="Arial" panose="020B0604020202020204" pitchFamily="34" charset="0"/>
                <a:ea typeface="Calibri" panose="020F0502020204030204" pitchFamily="34" charset="0"/>
                <a:cs typeface="Arial" panose="020B0604020202020204" pitchFamily="34" charset="0"/>
              </a:rPr>
              <a:t> cu o încăpere mică, unde s-a  pus în aplicare un proiect şcolar-social pilot, denumit pe atunci </a:t>
            </a:r>
            <a:r>
              <a:rPr lang="ro-RO" sz="1400" b="1" dirty="0">
                <a:effectLst/>
                <a:latin typeface="Arial" panose="020B0604020202020204" pitchFamily="34" charset="0"/>
                <a:ea typeface="Calibri" panose="020F0502020204030204" pitchFamily="34" charset="0"/>
                <a:cs typeface="Arial" panose="020B0604020202020204" pitchFamily="34" charset="0"/>
              </a:rPr>
              <a:t>„Alfabetizarea copiilor de etnie romă” </a:t>
            </a:r>
            <a:r>
              <a:rPr lang="ro-RO" sz="1400" dirty="0">
                <a:effectLst/>
                <a:latin typeface="Arial" panose="020B0604020202020204" pitchFamily="34" charset="0"/>
                <a:ea typeface="Calibri" panose="020F0502020204030204" pitchFamily="34" charset="0"/>
                <a:cs typeface="Arial" panose="020B0604020202020204" pitchFamily="34" charset="0"/>
              </a:rPr>
              <a:t>pe baze pedagogice, specifice alternativei Waldorf.</a:t>
            </a:r>
          </a:p>
          <a:p>
            <a:pPr>
              <a:lnSpc>
                <a:spcPct val="107000"/>
              </a:lnSpc>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             </a:t>
            </a:r>
            <a:r>
              <a:rPr lang="ro-RO" sz="1400" dirty="0">
                <a:effectLst/>
                <a:latin typeface="Arial" panose="020B0604020202020204" pitchFamily="34" charset="0"/>
                <a:ea typeface="Calibri" panose="020F0502020204030204" pitchFamily="34" charset="0"/>
                <a:cs typeface="Arial" panose="020B0604020202020204" pitchFamily="34" charset="0"/>
              </a:rPr>
              <a:t>Ideea acestui proiect a apărut în urma unei vizite în comuna Roşia a familiei </a:t>
            </a:r>
            <a:r>
              <a:rPr lang="ro-RO" sz="1400" b="1" dirty="0">
                <a:effectLst/>
                <a:latin typeface="Arial" panose="020B0604020202020204" pitchFamily="34" charset="0"/>
                <a:ea typeface="Calibri" panose="020F0502020204030204" pitchFamily="34" charset="0"/>
                <a:cs typeface="Arial" panose="020B0604020202020204" pitchFamily="34" charset="0"/>
              </a:rPr>
              <a:t>Wiecken</a:t>
            </a:r>
            <a:r>
              <a:rPr lang="ro-RO" sz="1400" dirty="0">
                <a:effectLst/>
                <a:latin typeface="Arial" panose="020B0604020202020204" pitchFamily="34" charset="0"/>
                <a:ea typeface="Calibri" panose="020F0502020204030204" pitchFamily="34" charset="0"/>
                <a:cs typeface="Arial" panose="020B0604020202020204" pitchFamily="34" charset="0"/>
              </a:rPr>
              <a:t> în anul 1997. Fiica acestora Iulia Wiecken văzând situaţia precară a familiilor de etnie romă din comună, şi-a propus să scrie un proiect în care aceşti copii să fie beneficiarii  alternativei Waldorf.Ca susţinători Iulia i-a avut pe mama ei </a:t>
            </a:r>
            <a:r>
              <a:rPr lang="ro-RO" sz="1400" b="1" dirty="0">
                <a:effectLst/>
                <a:latin typeface="Arial" panose="020B0604020202020204" pitchFamily="34" charset="0"/>
                <a:ea typeface="Calibri" panose="020F0502020204030204" pitchFamily="34" charset="0"/>
                <a:cs typeface="Arial" panose="020B0604020202020204" pitchFamily="34" charset="0"/>
              </a:rPr>
              <a:t>Annette Wiecken</a:t>
            </a:r>
            <a:r>
              <a:rPr lang="ro-RO" sz="1400" dirty="0">
                <a:effectLst/>
                <a:latin typeface="Arial" panose="020B0604020202020204" pitchFamily="34" charset="0"/>
                <a:ea typeface="Calibri" panose="020F0502020204030204" pitchFamily="34" charset="0"/>
                <a:cs typeface="Arial" panose="020B0604020202020204" pitchFamily="34" charset="0"/>
              </a:rPr>
              <a:t>, coordonatorul pedagogic al proiectului şi părintele evanghelic </a:t>
            </a:r>
            <a:r>
              <a:rPr lang="ro-RO" sz="1400" b="1" dirty="0">
                <a:effectLst/>
                <a:latin typeface="Arial" panose="020B0604020202020204" pitchFamily="34" charset="0"/>
                <a:ea typeface="Calibri" panose="020F0502020204030204" pitchFamily="34" charset="0"/>
                <a:cs typeface="Arial" panose="020B0604020202020204" pitchFamily="34" charset="0"/>
              </a:rPr>
              <a:t>Eginald Schlatner</a:t>
            </a:r>
            <a:r>
              <a:rPr lang="ro-RO" sz="1400" dirty="0">
                <a:effectLst/>
                <a:latin typeface="Arial" panose="020B0604020202020204" pitchFamily="34" charset="0"/>
                <a:ea typeface="Calibri" panose="020F0502020204030204" pitchFamily="34" charset="0"/>
                <a:cs typeface="Arial" panose="020B0604020202020204" pitchFamily="34" charset="0"/>
              </a:rPr>
              <a:t>, personalitate marcantă pentru debutul acestui proiect de alfabetizare. </a:t>
            </a:r>
          </a:p>
          <a:p>
            <a:pPr>
              <a:lnSpc>
                <a:spcPct val="107000"/>
              </a:lnSpc>
              <a:spcAft>
                <a:spcPts val="800"/>
              </a:spcAft>
            </a:pPr>
            <a:r>
              <a:rPr lang="ro-RO" sz="1400" dirty="0">
                <a:effectLst/>
                <a:latin typeface="Arial" panose="020B0604020202020204" pitchFamily="34" charset="0"/>
                <a:ea typeface="Calibri" panose="020F0502020204030204" pitchFamily="34" charset="0"/>
                <a:cs typeface="Arial" panose="020B0604020202020204" pitchFamily="34" charset="0"/>
              </a:rPr>
              <a:t>             La înfiinţarea acestei şcoli au mai contribuit: primarul comunei Roşia din acea vreme domnul  </a:t>
            </a:r>
            <a:r>
              <a:rPr lang="ro-RO" sz="1400" b="1" dirty="0">
                <a:effectLst/>
                <a:latin typeface="Arial" panose="020B0604020202020204" pitchFamily="34" charset="0"/>
                <a:ea typeface="Calibri" panose="020F0502020204030204" pitchFamily="34" charset="0"/>
                <a:cs typeface="Arial" panose="020B0604020202020204" pitchFamily="34" charset="0"/>
              </a:rPr>
              <a:t>Aldea Valentin </a:t>
            </a:r>
            <a:r>
              <a:rPr lang="ro-RO" sz="1400" dirty="0">
                <a:effectLst/>
                <a:latin typeface="Arial" panose="020B0604020202020204" pitchFamily="34" charset="0"/>
                <a:ea typeface="Calibri" panose="020F0502020204030204" pitchFamily="34" charset="0"/>
                <a:cs typeface="Arial" panose="020B0604020202020204" pitchFamily="34" charset="0"/>
              </a:rPr>
              <a:t>şi preşedintele Asociaţiei Vasile Voiculescu, domnul </a:t>
            </a:r>
            <a:r>
              <a:rPr lang="ro-RO" sz="1400" b="1" dirty="0">
                <a:effectLst/>
                <a:latin typeface="Arial" panose="020B0604020202020204" pitchFamily="34" charset="0"/>
                <a:ea typeface="Calibri" panose="020F0502020204030204" pitchFamily="34" charset="0"/>
                <a:cs typeface="Arial" panose="020B0604020202020204" pitchFamily="34" charset="0"/>
              </a:rPr>
              <a:t>Leonida Pop.</a:t>
            </a:r>
          </a:p>
          <a:p>
            <a:pPr>
              <a:lnSpc>
                <a:spcPct val="107000"/>
              </a:lnSpc>
              <a:spcAft>
                <a:spcPts val="800"/>
              </a:spcAft>
            </a:pPr>
            <a:r>
              <a:rPr lang="ro-RO" sz="1400" dirty="0">
                <a:effectLst/>
                <a:latin typeface="Arial" panose="020B0604020202020204" pitchFamily="34" charset="0"/>
                <a:ea typeface="Calibri" panose="020F0502020204030204" pitchFamily="34" charset="0"/>
                <a:cs typeface="Times New Roman" panose="02020603050405020304" pitchFamily="18" charset="0"/>
              </a:rPr>
              <a:t>             Au răspuns acestei provocări, un minunat grup de profesori şi învăţători, susţinători ai principiilor pedagogiei Waldorf cu mult drag şi căldură sufletească faţă de copii. </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ro-RO" sz="1400" dirty="0">
                <a:solidFill>
                  <a:prstClr val="black"/>
                </a:solidFill>
                <a:latin typeface="Arial" panose="020B0604020202020204" pitchFamily="34" charset="0"/>
                <a:ea typeface="Calibri" panose="020F0502020204030204" pitchFamily="34" charset="0"/>
                <a:cs typeface="Arial" panose="020B0604020202020204" pitchFamily="34" charset="0"/>
              </a:rPr>
              <a:t>Din 2009 am </a:t>
            </a:r>
            <a:r>
              <a:rPr lang="en-US" sz="1400" dirty="0" err="1">
                <a:solidFill>
                  <a:prstClr val="black"/>
                </a:solidFill>
                <a:latin typeface="Arial" panose="020B0604020202020204" pitchFamily="34" charset="0"/>
                <a:ea typeface="Calibri" panose="020F0502020204030204" pitchFamily="34" charset="0"/>
                <a:cs typeface="Arial" panose="020B0604020202020204" pitchFamily="34" charset="0"/>
              </a:rPr>
              <a:t>condus</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prstClr val="black"/>
                </a:solidFill>
                <a:latin typeface="Arial" panose="020B0604020202020204" pitchFamily="34" charset="0"/>
                <a:ea typeface="Calibri" panose="020F0502020204030204" pitchFamily="34" charset="0"/>
                <a:cs typeface="Arial" panose="020B0604020202020204" pitchFamily="34" charset="0"/>
              </a:rPr>
              <a:t>elevii</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de la </a:t>
            </a:r>
            <a:r>
              <a:rPr lang="en-US" sz="1400" dirty="0" err="1">
                <a:solidFill>
                  <a:prstClr val="black"/>
                </a:solidFill>
                <a:latin typeface="Arial" panose="020B0604020202020204" pitchFamily="34" charset="0"/>
                <a:ea typeface="Calibri" panose="020F0502020204030204" pitchFamily="34" charset="0"/>
                <a:cs typeface="Arial" panose="020B0604020202020204" pitchFamily="34" charset="0"/>
              </a:rPr>
              <a:t>gradinita</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prstClr val="black"/>
                </a:solidFill>
                <a:latin typeface="Arial" panose="020B0604020202020204" pitchFamily="34" charset="0"/>
                <a:ea typeface="Calibri" panose="020F0502020204030204" pitchFamily="34" charset="0"/>
                <a:cs typeface="Arial" panose="020B0604020202020204" pitchFamily="34" charset="0"/>
              </a:rPr>
              <a:t>pânâ</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la </a:t>
            </a:r>
            <a:r>
              <a:rPr lang="en-US" sz="1400" dirty="0" err="1">
                <a:solidFill>
                  <a:prstClr val="black"/>
                </a:solidFill>
                <a:latin typeface="Arial" panose="020B0604020202020204" pitchFamily="34" charset="0"/>
                <a:ea typeface="Calibri" panose="020F0502020204030204" pitchFamily="34" charset="0"/>
                <a:cs typeface="Arial" panose="020B0604020202020204" pitchFamily="34" charset="0"/>
              </a:rPr>
              <a:t>clasa</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a VIII-a, </a:t>
            </a:r>
            <a:r>
              <a:rPr lang="en-US" sz="1400" dirty="0" err="1">
                <a:solidFill>
                  <a:prstClr val="black"/>
                </a:solidFill>
                <a:latin typeface="Arial" panose="020B0604020202020204" pitchFamily="34" charset="0"/>
                <a:ea typeface="Calibri" panose="020F0502020204030204" pitchFamily="34" charset="0"/>
                <a:cs typeface="Arial" panose="020B0604020202020204" pitchFamily="34" charset="0"/>
              </a:rPr>
              <a:t>iar</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prstClr val="black"/>
                </a:solidFill>
                <a:latin typeface="Arial" panose="020B0604020202020204" pitchFamily="34" charset="0"/>
                <a:ea typeface="Calibri" panose="020F0502020204030204" pitchFamily="34" charset="0"/>
                <a:cs typeface="Arial" panose="020B0604020202020204" pitchFamily="34" charset="0"/>
              </a:rPr>
              <a:t>în</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prstClr val="black"/>
                </a:solidFill>
                <a:latin typeface="Arial" panose="020B0604020202020204" pitchFamily="34" charset="0"/>
                <a:ea typeface="Calibri" panose="020F0502020204030204" pitchFamily="34" charset="0"/>
                <a:cs typeface="Arial" panose="020B0604020202020204" pitchFamily="34" charset="0"/>
              </a:rPr>
              <a:t>anul</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2013 ne-am </a:t>
            </a:r>
            <a:r>
              <a:rPr lang="en-US" sz="1400" dirty="0" err="1">
                <a:solidFill>
                  <a:prstClr val="black"/>
                </a:solidFill>
                <a:latin typeface="Arial" panose="020B0604020202020204" pitchFamily="34" charset="0"/>
                <a:ea typeface="Calibri" panose="020F0502020204030204" pitchFamily="34" charset="0"/>
                <a:cs typeface="Arial" panose="020B0604020202020204" pitchFamily="34" charset="0"/>
              </a:rPr>
              <a:t>extins</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cu o cl</a:t>
            </a:r>
            <a:r>
              <a:rPr lang="ro-RO" sz="1400" dirty="0">
                <a:solidFill>
                  <a:prstClr val="black"/>
                </a:solidFill>
                <a:latin typeface="Arial" panose="020B0604020202020204" pitchFamily="34" charset="0"/>
                <a:ea typeface="Calibri" panose="020F0502020204030204" pitchFamily="34" charset="0"/>
                <a:cs typeface="Arial" panose="020B0604020202020204" pitchFamily="34" charset="0"/>
              </a:rPr>
              <a:t>ă</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dire </a:t>
            </a:r>
            <a:r>
              <a:rPr lang="en-US" sz="1400" dirty="0" err="1">
                <a:solidFill>
                  <a:prstClr val="black"/>
                </a:solidFill>
                <a:latin typeface="Arial" panose="020B0604020202020204" pitchFamily="34" charset="0"/>
                <a:ea typeface="Calibri" panose="020F0502020204030204" pitchFamily="34" charset="0"/>
                <a:cs typeface="Arial" panose="020B0604020202020204" pitchFamily="34" charset="0"/>
              </a:rPr>
              <a:t>nou</a:t>
            </a:r>
            <a:r>
              <a:rPr lang="ro-RO" sz="1400" dirty="0">
                <a:solidFill>
                  <a:prstClr val="black"/>
                </a:solidFill>
                <a:latin typeface="Arial" panose="020B0604020202020204" pitchFamily="34" charset="0"/>
                <a:ea typeface="Calibri" panose="020F0502020204030204" pitchFamily="34" charset="0"/>
                <a:cs typeface="Arial" panose="020B0604020202020204" pitchFamily="34" charset="0"/>
              </a:rPr>
              <a:t>ă</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prstClr val="black"/>
                </a:solidFill>
                <a:latin typeface="Arial" panose="020B0604020202020204" pitchFamily="34" charset="0"/>
                <a:ea typeface="Calibri" panose="020F0502020204030204" pitchFamily="34" charset="0"/>
                <a:cs typeface="Arial" panose="020B0604020202020204" pitchFamily="34" charset="0"/>
              </a:rPr>
              <a:t>pentru</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1400" dirty="0" err="1">
                <a:solidFill>
                  <a:prstClr val="black"/>
                </a:solidFill>
                <a:latin typeface="Arial" panose="020B0604020202020204" pitchFamily="34" charset="0"/>
                <a:ea typeface="Calibri" panose="020F0502020204030204" pitchFamily="34" charset="0"/>
                <a:cs typeface="Arial" panose="020B0604020202020204" pitchFamily="34" charset="0"/>
              </a:rPr>
              <a:t>grădiniţă</a:t>
            </a:r>
            <a:r>
              <a:rPr lang="en-US" sz="14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ro-RO"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o-RO" sz="1400" dirty="0">
                <a:solidFill>
                  <a:prstClr val="black"/>
                </a:solidFill>
                <a:latin typeface="Arial" panose="020B0604020202020204" pitchFamily="34" charset="0"/>
                <a:ea typeface="Calibri" panose="020F0502020204030204" pitchFamily="34" charset="0"/>
                <a:cs typeface="Arial" panose="020B0604020202020204" pitchFamily="34" charset="0"/>
              </a:rPr>
              <a:t>             În prezent avem </a:t>
            </a:r>
            <a:r>
              <a:rPr lang="ro-RO" sz="1400" b="1" dirty="0">
                <a:solidFill>
                  <a:prstClr val="black"/>
                </a:solidFill>
                <a:latin typeface="Arial" panose="020B0604020202020204" pitchFamily="34" charset="0"/>
                <a:ea typeface="Calibri" panose="020F0502020204030204" pitchFamily="34" charset="0"/>
                <a:cs typeface="Arial" panose="020B0604020202020204" pitchFamily="34" charset="0"/>
              </a:rPr>
              <a:t>trei clădiri </a:t>
            </a:r>
            <a:r>
              <a:rPr lang="ro-RO" sz="1400" dirty="0">
                <a:solidFill>
                  <a:prstClr val="black"/>
                </a:solidFill>
                <a:latin typeface="Arial" panose="020B0604020202020204" pitchFamily="34" charset="0"/>
                <a:ea typeface="Calibri" panose="020F0502020204030204" pitchFamily="34" charset="0"/>
                <a:cs typeface="Arial" panose="020B0604020202020204" pitchFamily="34" charset="0"/>
              </a:rPr>
              <a:t>: una pentru grădiniță, alta pentru cursuri și cantina unde servesc copiii masa în fiecare zi, iar la etaj  dispune și de mici săli de clasă în care se desfășoară cursuri și alte activități.</a:t>
            </a:r>
            <a:endParaRPr lang="ro-RO"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0409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p:cNvPicPr>
            <a:picLocks noChangeAspect="1"/>
          </p:cNvPicPr>
          <p:nvPr/>
        </p:nvPicPr>
        <p:blipFill>
          <a:blip r:embed="rId2"/>
          <a:stretch>
            <a:fillRect/>
          </a:stretch>
        </p:blipFill>
        <p:spPr>
          <a:xfrm>
            <a:off x="1045029" y="474777"/>
            <a:ext cx="9951125" cy="5908446"/>
          </a:xfrm>
          <a:prstGeom prst="rect">
            <a:avLst/>
          </a:prstGeom>
        </p:spPr>
      </p:pic>
      <p:sp>
        <p:nvSpPr>
          <p:cNvPr id="5" name="TextBox 4">
            <a:extLst>
              <a:ext uri="{FF2B5EF4-FFF2-40B4-BE49-F238E27FC236}">
                <a16:creationId xmlns:a16="http://schemas.microsoft.com/office/drawing/2014/main" id="{919FD52E-1F7A-06CC-EEE8-F52CA21049F9}"/>
              </a:ext>
            </a:extLst>
          </p:cNvPr>
          <p:cNvSpPr txBox="1"/>
          <p:nvPr/>
        </p:nvSpPr>
        <p:spPr>
          <a:xfrm>
            <a:off x="1446810" y="2146266"/>
            <a:ext cx="9619012" cy="2054217"/>
          </a:xfrm>
          <a:prstGeom prst="rect">
            <a:avLst/>
          </a:prstGeom>
          <a:noFill/>
        </p:spPr>
        <p:txBody>
          <a:bodyPr wrap="square">
            <a:spAutoFit/>
          </a:bodyPr>
          <a:lstStyle/>
          <a:p>
            <a:pPr>
              <a:lnSpc>
                <a:spcPct val="107000"/>
              </a:lnSpc>
              <a:spcAft>
                <a:spcPts val="800"/>
              </a:spcAft>
            </a:pPr>
            <a:r>
              <a:rPr lang="ro-RO" sz="1800" b="1" dirty="0">
                <a:effectLst/>
                <a:latin typeface="Arial" panose="020B0604020202020204" pitchFamily="34" charset="0"/>
                <a:ea typeface="Calibri" panose="020F0502020204030204" pitchFamily="34" charset="0"/>
                <a:cs typeface="Times New Roman" panose="02020603050405020304" pitchFamily="18" charset="0"/>
              </a:rPr>
              <a:t>           </a:t>
            </a:r>
            <a:r>
              <a:rPr lang="ro-RO" b="1" dirty="0">
                <a:effectLst/>
                <a:latin typeface="Arial" panose="020B0604020202020204" pitchFamily="34" charset="0"/>
                <a:ea typeface="Calibri" panose="020F0502020204030204" pitchFamily="34" charset="0"/>
                <a:cs typeface="Arial" panose="020B0604020202020204" pitchFamily="34" charset="0"/>
              </a:rPr>
              <a:t>Dezvoltarea acestei iniţiative, nu ar fi fost posibilă fără implicarea Federaţiei Waldorf din România şi a altor asociaţii şi grupuri care au participat activ în viaţa acestei şcoli.</a:t>
            </a:r>
          </a:p>
          <a:p>
            <a:pPr>
              <a:lnSpc>
                <a:spcPct val="107000"/>
              </a:lnSpc>
              <a:spcAft>
                <a:spcPts val="800"/>
              </a:spcAft>
            </a:pPr>
            <a:r>
              <a:rPr lang="ro-RO" b="1" dirty="0">
                <a:effectLst/>
                <a:latin typeface="Arial" panose="020B0604020202020204" pitchFamily="34" charset="0"/>
                <a:ea typeface="Calibri" panose="020F0502020204030204" pitchFamily="34" charset="0"/>
                <a:cs typeface="Arial" panose="020B0604020202020204" pitchFamily="34" charset="0"/>
              </a:rPr>
              <a:t>           De-a  lungul anilor şi-au  adus contribuţia  la viaţa  socială a comunităţii locale</a:t>
            </a:r>
          </a:p>
          <a:p>
            <a:pPr>
              <a:lnSpc>
                <a:spcPct val="107000"/>
              </a:lnSpc>
              <a:spcAft>
                <a:spcPts val="800"/>
              </a:spcAft>
            </a:pPr>
            <a:r>
              <a:rPr lang="ro-RO" b="1" dirty="0">
                <a:effectLst/>
                <a:latin typeface="Arial" panose="020B0604020202020204" pitchFamily="34" charset="0"/>
                <a:ea typeface="Calibri" panose="020F0502020204030204" pitchFamily="34" charset="0"/>
                <a:cs typeface="Arial" panose="020B0604020202020204" pitchFamily="34" charset="0"/>
              </a:rPr>
              <a:t>mai multe iniţiative şi asociaţii din Germania şi Elveţia, prin proiecte de sponsorizare şi practică socială. </a:t>
            </a:r>
            <a:endParaRPr lang="ro-RO"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296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ine 2"/>
          <p:cNvPicPr>
            <a:picLocks noChangeAspect="1"/>
          </p:cNvPicPr>
          <p:nvPr/>
        </p:nvPicPr>
        <p:blipFill>
          <a:blip r:embed="rId2"/>
          <a:stretch>
            <a:fillRect/>
          </a:stretch>
        </p:blipFill>
        <p:spPr>
          <a:xfrm>
            <a:off x="1300748" y="475626"/>
            <a:ext cx="9375963" cy="5906748"/>
          </a:xfrm>
          <a:prstGeom prst="rect">
            <a:avLst/>
          </a:prstGeom>
        </p:spPr>
      </p:pic>
      <p:sp>
        <p:nvSpPr>
          <p:cNvPr id="2" name="Dreptunghi 1"/>
          <p:cNvSpPr/>
          <p:nvPr/>
        </p:nvSpPr>
        <p:spPr>
          <a:xfrm>
            <a:off x="1576251" y="583474"/>
            <a:ext cx="9020497" cy="2031325"/>
          </a:xfrm>
          <a:prstGeom prst="rect">
            <a:avLst/>
          </a:prstGeom>
        </p:spPr>
        <p:txBody>
          <a:bodyPr wrap="square">
            <a:spAutoFit/>
          </a:bodyPr>
          <a:lstStyle/>
          <a:p>
            <a:r>
              <a:rPr lang="ro-RO" b="1" dirty="0">
                <a:latin typeface="Arial" panose="020B0604020202020204" pitchFamily="34" charset="0"/>
                <a:ea typeface="Calibri" panose="020F0502020204030204" pitchFamily="34" charset="0"/>
                <a:cs typeface="Times New Roman" panose="02020603050405020304" pitchFamily="18" charset="0"/>
              </a:rPr>
              <a:t>               În fiecare an la noi în </a:t>
            </a:r>
            <a:r>
              <a:rPr lang="ro-RO" b="1" dirty="0" err="1">
                <a:latin typeface="Arial" panose="020B0604020202020204" pitchFamily="34" charset="0"/>
                <a:ea typeface="Calibri" panose="020F0502020204030204" pitchFamily="34" charset="0"/>
                <a:cs typeface="Times New Roman" panose="02020603050405020304" pitchFamily="18" charset="0"/>
              </a:rPr>
              <a:t>şcoală</a:t>
            </a:r>
            <a:r>
              <a:rPr lang="ro-RO" b="1" dirty="0">
                <a:latin typeface="Arial" panose="020B0604020202020204" pitchFamily="34" charset="0"/>
                <a:ea typeface="Calibri" panose="020F0502020204030204" pitchFamily="34" charset="0"/>
                <a:cs typeface="Times New Roman" panose="02020603050405020304" pitchFamily="18" charset="0"/>
              </a:rPr>
              <a:t> vin </a:t>
            </a:r>
            <a:r>
              <a:rPr lang="ro-RO" b="1" dirty="0" err="1">
                <a:latin typeface="Arial" panose="020B0604020202020204" pitchFamily="34" charset="0"/>
                <a:ea typeface="Calibri" panose="020F0502020204030204" pitchFamily="34" charset="0"/>
                <a:cs typeface="Times New Roman" panose="02020603050405020304" pitchFamily="18" charset="0"/>
              </a:rPr>
              <a:t>mulţi</a:t>
            </a:r>
            <a:r>
              <a:rPr lang="ro-RO" b="1" dirty="0">
                <a:latin typeface="Arial" panose="020B0604020202020204" pitchFamily="34" charset="0"/>
                <a:ea typeface="Calibri" panose="020F0502020204030204" pitchFamily="34" charset="0"/>
                <a:cs typeface="Times New Roman" panose="02020603050405020304" pitchFamily="18" charset="0"/>
              </a:rPr>
              <a:t> </a:t>
            </a:r>
            <a:r>
              <a:rPr lang="ro-RO" b="1" dirty="0" err="1">
                <a:latin typeface="Arial" panose="020B0604020202020204" pitchFamily="34" charset="0"/>
                <a:ea typeface="Calibri" panose="020F0502020204030204" pitchFamily="34" charset="0"/>
                <a:cs typeface="Times New Roman" panose="02020603050405020304" pitchFamily="18" charset="0"/>
              </a:rPr>
              <a:t>oaspeţi</a:t>
            </a:r>
            <a:r>
              <a:rPr lang="ro-RO" b="1" dirty="0">
                <a:latin typeface="Arial" panose="020B0604020202020204" pitchFamily="34" charset="0"/>
                <a:ea typeface="Calibri" panose="020F0502020204030204" pitchFamily="34" charset="0"/>
                <a:cs typeface="Times New Roman" panose="02020603050405020304" pitchFamily="18" charset="0"/>
              </a:rPr>
              <a:t>, voluntari </a:t>
            </a:r>
            <a:r>
              <a:rPr lang="ro-RO" b="1" dirty="0" err="1">
                <a:latin typeface="Arial" panose="020B0604020202020204" pitchFamily="34" charset="0"/>
                <a:ea typeface="Calibri" panose="020F0502020204030204" pitchFamily="34" charset="0"/>
                <a:cs typeface="Times New Roman" panose="02020603050405020304" pitchFamily="18" charset="0"/>
              </a:rPr>
              <a:t>şi</a:t>
            </a:r>
            <a:r>
              <a:rPr lang="ro-RO" b="1" dirty="0">
                <a:latin typeface="Arial" panose="020B0604020202020204" pitchFamily="34" charset="0"/>
                <a:ea typeface="Calibri" panose="020F0502020204030204" pitchFamily="34" charset="0"/>
                <a:cs typeface="Times New Roman" panose="02020603050405020304" pitchFamily="18" charset="0"/>
              </a:rPr>
              <a:t> elevi </a:t>
            </a:r>
            <a:r>
              <a:rPr lang="ro-RO" b="1" dirty="0" err="1">
                <a:latin typeface="Arial" panose="020B0604020202020204" pitchFamily="34" charset="0"/>
                <a:ea typeface="Calibri" panose="020F0502020204030204" pitchFamily="34" charset="0"/>
                <a:cs typeface="Times New Roman" panose="02020603050405020304" pitchFamily="18" charset="0"/>
              </a:rPr>
              <a:t>practicanţi</a:t>
            </a:r>
            <a:r>
              <a:rPr lang="ro-RO" b="1" dirty="0">
                <a:latin typeface="Arial" panose="020B0604020202020204" pitchFamily="34" charset="0"/>
                <a:ea typeface="Calibri" panose="020F0502020204030204" pitchFamily="34" charset="0"/>
                <a:cs typeface="Times New Roman" panose="02020603050405020304" pitchFamily="18" charset="0"/>
              </a:rPr>
              <a:t> care colaborează cu  </a:t>
            </a:r>
            <a:r>
              <a:rPr lang="ro-RO" b="1" dirty="0" err="1">
                <a:latin typeface="Arial" panose="020B0604020202020204" pitchFamily="34" charset="0"/>
                <a:ea typeface="Calibri" panose="020F0502020204030204" pitchFamily="34" charset="0"/>
                <a:cs typeface="Times New Roman" panose="02020603050405020304" pitchFamily="18" charset="0"/>
              </a:rPr>
              <a:t>şcoala</a:t>
            </a:r>
            <a:r>
              <a:rPr lang="ro-RO" b="1" dirty="0">
                <a:latin typeface="Arial" panose="020B0604020202020204" pitchFamily="34" charset="0"/>
                <a:ea typeface="Calibri" panose="020F0502020204030204" pitchFamily="34" charset="0"/>
                <a:cs typeface="Times New Roman" panose="02020603050405020304" pitchFamily="18" charset="0"/>
              </a:rPr>
              <a:t> noastră pentru o perioadă mai scurtă sau mai lungă de timp </a:t>
            </a:r>
            <a:r>
              <a:rPr lang="ro-RO" b="1" dirty="0" err="1">
                <a:latin typeface="Arial" panose="020B0604020202020204" pitchFamily="34" charset="0"/>
                <a:ea typeface="Calibri" panose="020F0502020204030204" pitchFamily="34" charset="0"/>
                <a:cs typeface="Times New Roman" panose="02020603050405020304" pitchFamily="18" charset="0"/>
              </a:rPr>
              <a:t>şi</a:t>
            </a:r>
            <a:r>
              <a:rPr lang="ro-RO" b="1" dirty="0">
                <a:latin typeface="Arial" panose="020B0604020202020204" pitchFamily="34" charset="0"/>
                <a:ea typeface="Calibri" panose="020F0502020204030204" pitchFamily="34" charset="0"/>
                <a:cs typeface="Times New Roman" panose="02020603050405020304" pitchFamily="18" charset="0"/>
              </a:rPr>
              <a:t> ne ajută în mod activ în cele mai diverse moduri.  </a:t>
            </a:r>
          </a:p>
          <a:p>
            <a:r>
              <a:rPr lang="ro-RO" b="1" dirty="0">
                <a:latin typeface="Arial" panose="020B0604020202020204" pitchFamily="34" charset="0"/>
                <a:ea typeface="Calibri" panose="020F0502020204030204" pitchFamily="34" charset="0"/>
                <a:cs typeface="Times New Roman" panose="02020603050405020304" pitchFamily="18" charset="0"/>
              </a:rPr>
              <a:t>              Ei </a:t>
            </a:r>
            <a:r>
              <a:rPr lang="ro-RO" b="1" dirty="0" err="1">
                <a:latin typeface="Arial" panose="020B0604020202020204" pitchFamily="34" charset="0"/>
                <a:ea typeface="Calibri" panose="020F0502020204030204" pitchFamily="34" charset="0"/>
                <a:cs typeface="Times New Roman" panose="02020603050405020304" pitchFamily="18" charset="0"/>
              </a:rPr>
              <a:t>desfăşoară</a:t>
            </a:r>
            <a:r>
              <a:rPr lang="ro-RO" b="1" dirty="0">
                <a:latin typeface="Arial" panose="020B0604020202020204" pitchFamily="34" charset="0"/>
                <a:ea typeface="Calibri" panose="020F0502020204030204" pitchFamily="34" charset="0"/>
                <a:cs typeface="Times New Roman" panose="02020603050405020304" pitchFamily="18" charset="0"/>
              </a:rPr>
              <a:t> </a:t>
            </a:r>
            <a:r>
              <a:rPr lang="ro-RO" b="1" dirty="0" err="1">
                <a:latin typeface="Arial" panose="020B0604020202020204" pitchFamily="34" charset="0"/>
                <a:ea typeface="Calibri" panose="020F0502020204030204" pitchFamily="34" charset="0"/>
                <a:cs typeface="Times New Roman" panose="02020603050405020304" pitchFamily="18" charset="0"/>
              </a:rPr>
              <a:t>activităţi</a:t>
            </a:r>
            <a:r>
              <a:rPr lang="ro-RO" b="1" dirty="0">
                <a:latin typeface="Arial" panose="020B0604020202020204" pitchFamily="34" charset="0"/>
                <a:ea typeface="Calibri" panose="020F0502020204030204" pitchFamily="34" charset="0"/>
                <a:cs typeface="Times New Roman" panose="02020603050405020304" pitchFamily="18" charset="0"/>
              </a:rPr>
              <a:t> de </a:t>
            </a:r>
            <a:r>
              <a:rPr lang="ro-RO" b="1" dirty="0" err="1">
                <a:latin typeface="Arial" panose="020B0604020202020204" pitchFamily="34" charset="0"/>
                <a:ea typeface="Calibri" panose="020F0502020204030204" pitchFamily="34" charset="0"/>
                <a:cs typeface="Times New Roman" panose="02020603050405020304" pitchFamily="18" charset="0"/>
              </a:rPr>
              <a:t>reparaţii</a:t>
            </a:r>
            <a:r>
              <a:rPr lang="ro-RO" b="1" dirty="0">
                <a:latin typeface="Arial" panose="020B0604020202020204" pitchFamily="34" charset="0"/>
                <a:ea typeface="Calibri" panose="020F0502020204030204" pitchFamily="34" charset="0"/>
                <a:cs typeface="Times New Roman" panose="02020603050405020304" pitchFamily="18" charset="0"/>
              </a:rPr>
              <a:t> </a:t>
            </a:r>
            <a:r>
              <a:rPr lang="ro-RO" b="1" dirty="0" err="1">
                <a:latin typeface="Arial" panose="020B0604020202020204" pitchFamily="34" charset="0"/>
                <a:ea typeface="Calibri" panose="020F0502020204030204" pitchFamily="34" charset="0"/>
                <a:cs typeface="Times New Roman" panose="02020603050405020304" pitchFamily="18" charset="0"/>
              </a:rPr>
              <a:t>şi</a:t>
            </a:r>
            <a:r>
              <a:rPr lang="ro-RO" b="1" dirty="0">
                <a:latin typeface="Arial" panose="020B0604020202020204" pitchFamily="34" charset="0"/>
                <a:ea typeface="Calibri" panose="020F0502020204030204" pitchFamily="34" charset="0"/>
                <a:cs typeface="Times New Roman" panose="02020603050405020304" pitchFamily="18" charset="0"/>
              </a:rPr>
              <a:t> </a:t>
            </a:r>
            <a:r>
              <a:rPr lang="ro-RO" b="1" dirty="0" err="1">
                <a:latin typeface="Arial" panose="020B0604020202020204" pitchFamily="34" charset="0"/>
                <a:ea typeface="Calibri" panose="020F0502020204030204" pitchFamily="34" charset="0"/>
                <a:cs typeface="Times New Roman" panose="02020603050405020304" pitchFamily="18" charset="0"/>
              </a:rPr>
              <a:t>renovari</a:t>
            </a:r>
            <a:r>
              <a:rPr lang="ro-RO" b="1" dirty="0">
                <a:latin typeface="Arial" panose="020B0604020202020204" pitchFamily="34" charset="0"/>
                <a:ea typeface="Calibri" panose="020F0502020204030204" pitchFamily="34" charset="0"/>
                <a:cs typeface="Times New Roman" panose="02020603050405020304" pitchFamily="18" charset="0"/>
              </a:rPr>
              <a:t> în </a:t>
            </a:r>
            <a:r>
              <a:rPr lang="ro-RO" b="1" dirty="0" err="1">
                <a:latin typeface="Arial" panose="020B0604020202020204" pitchFamily="34" charset="0"/>
                <a:ea typeface="Calibri" panose="020F0502020204030204" pitchFamily="34" charset="0"/>
                <a:cs typeface="Times New Roman" panose="02020603050405020304" pitchFamily="18" charset="0"/>
              </a:rPr>
              <a:t>şcoală</a:t>
            </a:r>
            <a:r>
              <a:rPr lang="ro-RO" b="1" dirty="0">
                <a:latin typeface="Arial" panose="020B0604020202020204" pitchFamily="34" charset="0"/>
                <a:ea typeface="Calibri" panose="020F0502020204030204" pitchFamily="34" charset="0"/>
                <a:cs typeface="Times New Roman" panose="02020603050405020304" pitchFamily="18" charset="0"/>
              </a:rPr>
              <a:t> cât </a:t>
            </a:r>
            <a:r>
              <a:rPr lang="ro-RO" b="1" dirty="0" err="1">
                <a:latin typeface="Arial" panose="020B0604020202020204" pitchFamily="34" charset="0"/>
                <a:ea typeface="Calibri" panose="020F0502020204030204" pitchFamily="34" charset="0"/>
                <a:cs typeface="Times New Roman" panose="02020603050405020304" pitchFamily="18" charset="0"/>
              </a:rPr>
              <a:t>şi</a:t>
            </a:r>
            <a:r>
              <a:rPr lang="ro-RO" b="1" dirty="0">
                <a:latin typeface="Arial" panose="020B0604020202020204" pitchFamily="34" charset="0"/>
                <a:ea typeface="Calibri" panose="020F0502020204030204" pitchFamily="34" charset="0"/>
                <a:cs typeface="Times New Roman" panose="02020603050405020304" pitchFamily="18" charset="0"/>
              </a:rPr>
              <a:t> la casele </a:t>
            </a:r>
            <a:r>
              <a:rPr lang="ro-RO" b="1" dirty="0" err="1">
                <a:latin typeface="Arial" panose="020B0604020202020204" pitchFamily="34" charset="0"/>
                <a:ea typeface="Calibri" panose="020F0502020204030204" pitchFamily="34" charset="0"/>
                <a:cs typeface="Times New Roman" panose="02020603050405020304" pitchFamily="18" charset="0"/>
              </a:rPr>
              <a:t>părinţilor</a:t>
            </a:r>
            <a:r>
              <a:rPr lang="ro-RO" b="1" dirty="0">
                <a:latin typeface="Arial" panose="020B0604020202020204" pitchFamily="34" charset="0"/>
                <a:ea typeface="Calibri" panose="020F0502020204030204" pitchFamily="34" charset="0"/>
                <a:cs typeface="Times New Roman" panose="02020603050405020304" pitchFamily="18" charset="0"/>
              </a:rPr>
              <a:t> elevilor </a:t>
            </a:r>
            <a:r>
              <a:rPr lang="ro-RO" b="1" dirty="0" err="1">
                <a:latin typeface="Arial" panose="020B0604020202020204" pitchFamily="34" charset="0"/>
                <a:ea typeface="Calibri" panose="020F0502020204030204" pitchFamily="34" charset="0"/>
                <a:cs typeface="Times New Roman" panose="02020603050405020304" pitchFamily="18" charset="0"/>
              </a:rPr>
              <a:t>noştri</a:t>
            </a:r>
            <a:r>
              <a:rPr lang="ro-RO" b="1" dirty="0">
                <a:latin typeface="Arial" panose="020B0604020202020204" pitchFamily="34" charset="0"/>
                <a:ea typeface="Calibri" panose="020F0502020204030204" pitchFamily="34" charset="0"/>
                <a:cs typeface="Times New Roman" panose="02020603050405020304" pitchFamily="18" charset="0"/>
              </a:rPr>
              <a:t>. Totodată se organizează </a:t>
            </a:r>
            <a:r>
              <a:rPr lang="ro-RO" b="1" dirty="0" err="1">
                <a:latin typeface="Arial" panose="020B0604020202020204" pitchFamily="34" charset="0"/>
                <a:ea typeface="Calibri" panose="020F0502020204030204" pitchFamily="34" charset="0"/>
                <a:cs typeface="Times New Roman" panose="02020603050405020304" pitchFamily="18" charset="0"/>
              </a:rPr>
              <a:t>activităţi</a:t>
            </a:r>
            <a:r>
              <a:rPr lang="ro-RO" b="1" dirty="0">
                <a:latin typeface="Arial" panose="020B0604020202020204" pitchFamily="34" charset="0"/>
                <a:ea typeface="Calibri" panose="020F0502020204030204" pitchFamily="34" charset="0"/>
                <a:cs typeface="Times New Roman" panose="02020603050405020304" pitchFamily="18" charset="0"/>
              </a:rPr>
              <a:t> în domeniul muzical </a:t>
            </a:r>
            <a:r>
              <a:rPr lang="ro-RO" b="1" dirty="0" err="1">
                <a:latin typeface="Arial" panose="020B0604020202020204" pitchFamily="34" charset="0"/>
                <a:ea typeface="Calibri" panose="020F0502020204030204" pitchFamily="34" charset="0"/>
                <a:cs typeface="Times New Roman" panose="02020603050405020304" pitchFamily="18" charset="0"/>
              </a:rPr>
              <a:t>şi</a:t>
            </a:r>
            <a:r>
              <a:rPr lang="ro-RO" b="1" dirty="0">
                <a:latin typeface="Arial" panose="020B0604020202020204" pitchFamily="34" charset="0"/>
                <a:ea typeface="Calibri" panose="020F0502020204030204" pitchFamily="34" charset="0"/>
                <a:cs typeface="Times New Roman" panose="02020603050405020304" pitchFamily="18" charset="0"/>
              </a:rPr>
              <a:t> artistic cu elevii </a:t>
            </a:r>
            <a:r>
              <a:rPr lang="ro-RO" b="1" dirty="0" err="1">
                <a:latin typeface="Arial" panose="020B0604020202020204" pitchFamily="34" charset="0"/>
                <a:ea typeface="Calibri" panose="020F0502020204030204" pitchFamily="34" charset="0"/>
                <a:cs typeface="Times New Roman" panose="02020603050405020304" pitchFamily="18" charset="0"/>
              </a:rPr>
              <a:t>şcolii</a:t>
            </a:r>
            <a:r>
              <a:rPr lang="ro-RO" b="1" dirty="0">
                <a:latin typeface="Arial" panose="020B0604020202020204" pitchFamily="34" charset="0"/>
                <a:ea typeface="Calibri" panose="020F0502020204030204" pitchFamily="34" charset="0"/>
                <a:cs typeface="Times New Roman" panose="02020603050405020304" pitchFamily="18" charset="0"/>
              </a:rPr>
              <a:t> </a:t>
            </a:r>
            <a:r>
              <a:rPr lang="ro-RO" b="1" dirty="0" err="1">
                <a:latin typeface="Arial" panose="020B0604020202020204" pitchFamily="34" charset="0"/>
                <a:ea typeface="Calibri" panose="020F0502020204030204" pitchFamily="34" charset="0"/>
                <a:cs typeface="Times New Roman" panose="02020603050405020304" pitchFamily="18" charset="0"/>
              </a:rPr>
              <a:t>şi</a:t>
            </a:r>
            <a:r>
              <a:rPr lang="ro-RO" b="1" dirty="0">
                <a:latin typeface="Arial" panose="020B0604020202020204" pitchFamily="34" charset="0"/>
                <a:ea typeface="Calibri" panose="020F0502020204030204" pitchFamily="34" charset="0"/>
                <a:cs typeface="Times New Roman" panose="02020603050405020304" pitchFamily="18" charset="0"/>
              </a:rPr>
              <a:t> </a:t>
            </a:r>
            <a:r>
              <a:rPr lang="ro-RO" b="1" dirty="0" err="1">
                <a:latin typeface="Arial" panose="020B0604020202020204" pitchFamily="34" charset="0"/>
                <a:ea typeface="Calibri" panose="020F0502020204030204" pitchFamily="34" charset="0"/>
                <a:cs typeface="Times New Roman" panose="02020603050405020304" pitchFamily="18" charset="0"/>
              </a:rPr>
              <a:t>părinţii</a:t>
            </a:r>
            <a:r>
              <a:rPr lang="ro-RO" b="1" dirty="0">
                <a:latin typeface="Arial" panose="020B0604020202020204" pitchFamily="34" charset="0"/>
                <a:ea typeface="Calibri" panose="020F0502020204030204" pitchFamily="34" charset="0"/>
                <a:cs typeface="Times New Roman" panose="02020603050405020304" pitchFamily="18" charset="0"/>
              </a:rPr>
              <a:t> lor, ocupându-se uneori individual de  </a:t>
            </a:r>
            <a:r>
              <a:rPr lang="ro-RO" b="1" dirty="0" err="1">
                <a:latin typeface="Arial" panose="020B0604020202020204" pitchFamily="34" charset="0"/>
                <a:ea typeface="Calibri" panose="020F0502020204030204" pitchFamily="34" charset="0"/>
                <a:cs typeface="Times New Roman" panose="02020603050405020304" pitchFamily="18" charset="0"/>
              </a:rPr>
              <a:t>anumiţi</a:t>
            </a:r>
            <a:r>
              <a:rPr lang="ro-RO" b="1" dirty="0">
                <a:latin typeface="Arial" panose="020B0604020202020204" pitchFamily="34" charset="0"/>
                <a:ea typeface="Calibri" panose="020F0502020204030204" pitchFamily="34" charset="0"/>
                <a:cs typeface="Times New Roman" panose="02020603050405020304" pitchFamily="18" charset="0"/>
              </a:rPr>
              <a:t> elevi în timpul orelor de curs sau în afara acestora.  </a:t>
            </a:r>
            <a:endParaRPr lang="ro-RO" b="1" dirty="0"/>
          </a:p>
        </p:txBody>
      </p:sp>
    </p:spTree>
    <p:extLst>
      <p:ext uri="{BB962C8B-B14F-4D97-AF65-F5344CB8AC3E}">
        <p14:creationId xmlns:p14="http://schemas.microsoft.com/office/powerpoint/2010/main" val="2045947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7F50CA-7D02-BCB8-AFB7-8A26D8E916EB}"/>
              </a:ext>
            </a:extLst>
          </p:cNvPr>
          <p:cNvPicPr>
            <a:picLocks noChangeAspect="1"/>
          </p:cNvPicPr>
          <p:nvPr/>
        </p:nvPicPr>
        <p:blipFill>
          <a:blip r:embed="rId2"/>
          <a:stretch>
            <a:fillRect/>
          </a:stretch>
        </p:blipFill>
        <p:spPr>
          <a:xfrm>
            <a:off x="0" y="-10648"/>
            <a:ext cx="12192000" cy="6868647"/>
          </a:xfrm>
          <a:prstGeom prst="rect">
            <a:avLst/>
          </a:prstGeom>
        </p:spPr>
      </p:pic>
      <p:sp>
        <p:nvSpPr>
          <p:cNvPr id="3" name="TextBox 2">
            <a:extLst>
              <a:ext uri="{FF2B5EF4-FFF2-40B4-BE49-F238E27FC236}">
                <a16:creationId xmlns:a16="http://schemas.microsoft.com/office/drawing/2014/main" id="{DC735CBF-EF7F-4CB7-CCC7-086BB4BF96C2}"/>
              </a:ext>
            </a:extLst>
          </p:cNvPr>
          <p:cNvSpPr txBox="1"/>
          <p:nvPr/>
        </p:nvSpPr>
        <p:spPr>
          <a:xfrm>
            <a:off x="3265716" y="459074"/>
            <a:ext cx="5868953" cy="6275757"/>
          </a:xfrm>
          <a:prstGeom prst="rect">
            <a:avLst/>
          </a:prstGeom>
          <a:noFill/>
        </p:spPr>
        <p:txBody>
          <a:bodyPr wrap="square">
            <a:spAutoFit/>
          </a:bodyPr>
          <a:lstStyle/>
          <a:p>
            <a:pPr algn="ctr">
              <a:lnSpc>
                <a:spcPct val="107000"/>
              </a:lnSpc>
              <a:spcAft>
                <a:spcPts val="800"/>
              </a:spcAft>
            </a:pPr>
            <a:r>
              <a:rPr lang="ro-RO" sz="2000" b="1" dirty="0">
                <a:effectLst/>
                <a:latin typeface="Arial" panose="020B0604020202020204" pitchFamily="34" charset="0"/>
                <a:ea typeface="Calibri" panose="020F0502020204030204" pitchFamily="34" charset="0"/>
                <a:cs typeface="Times New Roman" panose="02020603050405020304" pitchFamily="18" charset="0"/>
              </a:rPr>
              <a:t>Susţinători ai proiectului</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o-RO" sz="2000" b="1" dirty="0">
                <a:effectLst/>
                <a:latin typeface="Arial" panose="020B0604020202020204" pitchFamily="34" charset="0"/>
                <a:ea typeface="Calibri" panose="020F0502020204030204" pitchFamily="34" charset="0"/>
                <a:cs typeface="Times New Roman" panose="02020603050405020304" pitchFamily="18" charset="0"/>
              </a:rPr>
              <a:t> </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Fundaţia  Ameropa Stiftung CH                                                                                                                                       </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DFB-Stiftung Egidius Braun, Köln,</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Franz-Beckenbauer-Stiftung</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Freunde der Erziehungskunst Rudolf Steiners, Berlin</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Gemeinde Arlesheim CH</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Stiftung der Gemeinde Arlesheim CH</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Kindermissionswerk „Die Sternsinger“, Aachen</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Iona Stichting NL</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Mahle Stiftung GmbH DE</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Palatin Stiftung CH</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Phare Stiftung Klausenburg</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Profax Stiftung CH</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„Pro Rosia e. V.“ DE</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Software AG – Stiftung DE</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Stiftung Sternstunden DE</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Stiftung „Marthashofen“, Grafrath</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Stiftung Evidenz CH</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ro-RO" sz="1800" dirty="0">
                <a:effectLst/>
                <a:latin typeface="Arial" panose="020B0604020202020204" pitchFamily="34" charset="0"/>
                <a:ea typeface="Calibri" panose="020F0502020204030204" pitchFamily="34" charset="0"/>
                <a:cs typeface="Times New Roman" panose="02020603050405020304" pitchFamily="18" charset="0"/>
              </a:rPr>
              <a:t>„Verein Waldorfschule für Romakinder“ CH</a:t>
            </a:r>
            <a:endParaRPr lang="ro-RO"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2966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2DC537-7C3D-E032-02B9-2F41BC056744}"/>
              </a:ext>
            </a:extLst>
          </p:cNvPr>
          <p:cNvSpPr txBox="1"/>
          <p:nvPr/>
        </p:nvSpPr>
        <p:spPr>
          <a:xfrm>
            <a:off x="975359" y="-87085"/>
            <a:ext cx="9715597" cy="7287028"/>
          </a:xfrm>
          <a:prstGeom prst="rect">
            <a:avLst/>
          </a:prstGeom>
          <a:noFill/>
        </p:spPr>
        <p:txBody>
          <a:bodyPr wrap="square">
            <a:spAutoFit/>
          </a:bodyPr>
          <a:lstStyle/>
          <a:p>
            <a:pPr>
              <a:lnSpc>
                <a:spcPct val="107000"/>
              </a:lnSpc>
              <a:spcAft>
                <a:spcPts val="800"/>
              </a:spcAft>
            </a:pPr>
            <a:r>
              <a:rPr lang="ro-RO" sz="1200" dirty="0">
                <a:effectLst/>
                <a:latin typeface="Arial" panose="020B0604020202020204" pitchFamily="34" charset="0"/>
                <a:ea typeface="Calibri" panose="020F0502020204030204" pitchFamily="34" charset="0"/>
                <a:cs typeface="Times New Roman" panose="02020603050405020304" pitchFamily="18" charset="0"/>
              </a:rPr>
              <a:t> </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ro-RO" b="1" dirty="0">
                <a:effectLst/>
                <a:latin typeface="Arial" panose="020B0604020202020204" pitchFamily="34" charset="0"/>
                <a:ea typeface="Calibri" panose="020F0502020204030204" pitchFamily="34" charset="0"/>
                <a:cs typeface="Arial" panose="020B0604020202020204" pitchFamily="34" charset="0"/>
              </a:rPr>
              <a:t>Colectivul  şcolii  Waldorf ”Hans Spalinger”</a:t>
            </a:r>
            <a:r>
              <a:rPr lang="ro-RO" sz="1400" b="1" dirty="0">
                <a:effectLst/>
                <a:latin typeface="Arial" panose="020B0604020202020204" pitchFamily="34" charset="0"/>
                <a:ea typeface="Calibri" panose="020F0502020204030204" pitchFamily="34" charset="0"/>
                <a:cs typeface="Times New Roman" panose="02020603050405020304" pitchFamily="18" charset="0"/>
              </a:rPr>
              <a:t> </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600" b="1" dirty="0">
                <a:effectLst/>
                <a:latin typeface="Arial" panose="020B0604020202020204" pitchFamily="34" charset="0"/>
                <a:ea typeface="Calibri" panose="020F0502020204030204" pitchFamily="34" charset="0"/>
                <a:cs typeface="Arial" panose="020B0604020202020204" pitchFamily="34" charset="0"/>
              </a:rPr>
              <a:t>Personal didactic:</a:t>
            </a:r>
            <a:endParaRPr lang="ro-RO"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o-RO" sz="1400" b="1" dirty="0">
                <a:effectLst/>
                <a:latin typeface="Arial" panose="020B0604020202020204" pitchFamily="34" charset="0"/>
                <a:ea typeface="Calibri" panose="020F0502020204030204" pitchFamily="34" charset="0"/>
                <a:cs typeface="Arial" panose="020B0604020202020204" pitchFamily="34" charset="0"/>
              </a:rPr>
              <a:t>Coordonator proiect și mentor :</a:t>
            </a:r>
            <a:r>
              <a:rPr lang="ro-RO" sz="1400" dirty="0">
                <a:effectLst/>
                <a:latin typeface="Arial" panose="020B0604020202020204" pitchFamily="34" charset="0"/>
                <a:ea typeface="Calibri" panose="020F0502020204030204" pitchFamily="34" charset="0"/>
                <a:cs typeface="Arial" panose="020B0604020202020204" pitchFamily="34" charset="0"/>
              </a:rPr>
              <a:t> Annette Wiecken şi </a:t>
            </a:r>
            <a:r>
              <a:rPr lang="ro-RO" sz="1400" b="1" dirty="0">
                <a:effectLst/>
                <a:latin typeface="Arial" panose="020B0604020202020204" pitchFamily="34" charset="0"/>
                <a:ea typeface="Calibri" panose="020F0502020204030204" pitchFamily="34" charset="0"/>
                <a:cs typeface="Arial" panose="020B0604020202020204" pitchFamily="34" charset="0"/>
              </a:rPr>
              <a:t>vicepreşedinte</a:t>
            </a:r>
            <a:r>
              <a:rPr lang="ro-RO" sz="1400" dirty="0">
                <a:effectLst/>
                <a:latin typeface="Arial" panose="020B0604020202020204" pitchFamily="34" charset="0"/>
                <a:ea typeface="Calibri" panose="020F0502020204030204" pitchFamily="34" charset="0"/>
                <a:cs typeface="Arial" panose="020B0604020202020204" pitchFamily="34" charset="0"/>
              </a:rPr>
              <a:t> a Asociaţiei APAR Roşia</a:t>
            </a:r>
            <a:br>
              <a:rPr lang="ro-RO" sz="1400" dirty="0">
                <a:effectLst/>
                <a:latin typeface="Arial" panose="020B0604020202020204" pitchFamily="34" charset="0"/>
                <a:ea typeface="Calibri" panose="020F0502020204030204" pitchFamily="34" charset="0"/>
                <a:cs typeface="Arial" panose="020B0604020202020204" pitchFamily="34" charset="0"/>
              </a:rPr>
            </a:br>
            <a:r>
              <a:rPr lang="ro-RO" sz="1400" b="1" dirty="0">
                <a:effectLst/>
                <a:latin typeface="Arial" panose="020B0604020202020204" pitchFamily="34" charset="0"/>
                <a:ea typeface="Calibri" panose="020F0502020204030204" pitchFamily="34" charset="0"/>
                <a:cs typeface="Arial" panose="020B0604020202020204" pitchFamily="34" charset="0"/>
              </a:rPr>
              <a:t>Coordonator structură :</a:t>
            </a:r>
            <a:r>
              <a:rPr lang="ro-RO" sz="1400" dirty="0">
                <a:effectLst/>
                <a:latin typeface="Arial" panose="020B0604020202020204" pitchFamily="34" charset="0"/>
                <a:ea typeface="Calibri" panose="020F0502020204030204" pitchFamily="34" charset="0"/>
                <a:cs typeface="Arial" panose="020B0604020202020204" pitchFamily="34" charset="0"/>
              </a:rPr>
              <a:t> Camelia Adelaida Hampu, membru în consiliu de conducere al asociației</a:t>
            </a:r>
            <a:br>
              <a:rPr lang="ro-RO" sz="1400" dirty="0">
                <a:effectLst/>
                <a:latin typeface="Arial" panose="020B0604020202020204" pitchFamily="34" charset="0"/>
                <a:ea typeface="Calibri" panose="020F0502020204030204" pitchFamily="34" charset="0"/>
                <a:cs typeface="Arial" panose="020B0604020202020204" pitchFamily="34" charset="0"/>
              </a:rPr>
            </a:br>
            <a:r>
              <a:rPr lang="ro-RO" sz="1400" b="1" dirty="0">
                <a:effectLst/>
                <a:latin typeface="Arial" panose="020B0604020202020204" pitchFamily="34" charset="0"/>
                <a:ea typeface="Calibri" panose="020F0502020204030204" pitchFamily="34" charset="0"/>
                <a:cs typeface="Arial" panose="020B0604020202020204" pitchFamily="34" charset="0"/>
              </a:rPr>
              <a:t>Educatori: </a:t>
            </a:r>
            <a:r>
              <a:rPr lang="ro-RO" sz="1400" dirty="0">
                <a:effectLst/>
                <a:latin typeface="Arial" panose="020B0604020202020204" pitchFamily="34" charset="0"/>
                <a:ea typeface="Calibri" panose="020F0502020204030204" pitchFamily="34" charset="0"/>
                <a:cs typeface="Arial" panose="020B0604020202020204" pitchFamily="34" charset="0"/>
              </a:rPr>
              <a:t>Cristea Teodora şi Filimon Maria</a:t>
            </a:r>
            <a:br>
              <a:rPr lang="ro-RO" sz="1400" dirty="0">
                <a:effectLst/>
                <a:latin typeface="Arial" panose="020B0604020202020204" pitchFamily="34" charset="0"/>
                <a:ea typeface="Calibri" panose="020F0502020204030204" pitchFamily="34" charset="0"/>
                <a:cs typeface="Arial" panose="020B0604020202020204" pitchFamily="34" charset="0"/>
              </a:rPr>
            </a:br>
            <a:r>
              <a:rPr lang="ro-RO" sz="1400" b="1" dirty="0">
                <a:effectLst/>
                <a:latin typeface="Arial" panose="020B0604020202020204" pitchFamily="34" charset="0"/>
                <a:ea typeface="Calibri" panose="020F0502020204030204" pitchFamily="34" charset="0"/>
                <a:cs typeface="Arial" panose="020B0604020202020204" pitchFamily="34" charset="0"/>
              </a:rPr>
              <a:t>Învățători: </a:t>
            </a:r>
            <a:r>
              <a:rPr lang="ro-RO" sz="1400" dirty="0">
                <a:effectLst/>
                <a:latin typeface="Arial" panose="020B0604020202020204" pitchFamily="34" charset="0"/>
                <a:ea typeface="Calibri" panose="020F0502020204030204" pitchFamily="34" charset="0"/>
                <a:cs typeface="Arial" panose="020B0604020202020204" pitchFamily="34" charset="0"/>
              </a:rPr>
              <a:t>Gabor Leila, Hampu Camelia, Laura Harşan, Bejan Cristina</a:t>
            </a:r>
            <a:br>
              <a:rPr lang="ro-RO" sz="1400" dirty="0">
                <a:effectLst/>
                <a:latin typeface="Arial" panose="020B0604020202020204" pitchFamily="34" charset="0"/>
                <a:ea typeface="Calibri" panose="020F0502020204030204" pitchFamily="34" charset="0"/>
                <a:cs typeface="Arial" panose="020B0604020202020204" pitchFamily="34" charset="0"/>
              </a:rPr>
            </a:br>
            <a:r>
              <a:rPr lang="ro-RO" sz="1400" b="1" dirty="0">
                <a:effectLst/>
                <a:latin typeface="Arial" panose="020B0604020202020204" pitchFamily="34" charset="0"/>
                <a:ea typeface="Calibri" panose="020F0502020204030204" pitchFamily="34" charset="0"/>
                <a:cs typeface="Arial" panose="020B0604020202020204" pitchFamily="34" charset="0"/>
              </a:rPr>
              <a:t>Profesori: </a:t>
            </a:r>
            <a:r>
              <a:rPr lang="ro-RO" sz="1400" dirty="0">
                <a:latin typeface="Arial" panose="020B0604020202020204" pitchFamily="34" charset="0"/>
                <a:ea typeface="Calibri" panose="020F0502020204030204" pitchFamily="34" charset="0"/>
                <a:cs typeface="Arial" panose="020B0604020202020204" pitchFamily="34" charset="0"/>
              </a:rPr>
              <a:t>Cumpănăşoiu Ionuţ – Educaţie tehnologică și </a:t>
            </a:r>
            <a:r>
              <a:rPr lang="ro-RO" sz="1400" b="1" dirty="0">
                <a:latin typeface="Arial" panose="020B0604020202020204" pitchFamily="34" charset="0"/>
                <a:ea typeface="Calibri" panose="020F0502020204030204" pitchFamily="34" charset="0"/>
                <a:cs typeface="Arial" panose="020B0604020202020204" pitchFamily="34" charset="0"/>
              </a:rPr>
              <a:t>președinte </a:t>
            </a:r>
            <a:r>
              <a:rPr lang="ro-RO" sz="1400" dirty="0">
                <a:latin typeface="Arial" panose="020B0604020202020204" pitchFamily="34" charset="0"/>
                <a:ea typeface="Calibri" panose="020F0502020204030204" pitchFamily="34" charset="0"/>
                <a:cs typeface="Arial" panose="020B0604020202020204" pitchFamily="34" charset="0"/>
              </a:rPr>
              <a:t>al asociației APAR Roșia</a:t>
            </a:r>
          </a:p>
          <a:p>
            <a:pPr>
              <a:lnSpc>
                <a:spcPct val="107000"/>
              </a:lnSpc>
              <a:spcAft>
                <a:spcPts val="800"/>
              </a:spcAft>
            </a:pPr>
            <a:r>
              <a:rPr lang="ro-RO" sz="1400" dirty="0">
                <a:latin typeface="Arial" panose="020B0604020202020204" pitchFamily="34" charset="0"/>
                <a:ea typeface="Calibri" panose="020F0502020204030204" pitchFamily="34" charset="0"/>
                <a:cs typeface="Arial" panose="020B0604020202020204" pitchFamily="34" charset="0"/>
              </a:rPr>
              <a:t>                  Opriş </a:t>
            </a:r>
            <a:r>
              <a:rPr lang="ro-RO" sz="1400" dirty="0">
                <a:effectLst/>
                <a:latin typeface="Arial" panose="020B0604020202020204" pitchFamily="34" charset="0"/>
                <a:ea typeface="Calibri" panose="020F0502020204030204" pitchFamily="34" charset="0"/>
                <a:cs typeface="Arial" panose="020B0604020202020204" pitchFamily="34" charset="0"/>
              </a:rPr>
              <a:t>Luiza – Limba română</a:t>
            </a:r>
            <a:br>
              <a:rPr lang="ro-RO" sz="1400" dirty="0">
                <a:effectLst/>
                <a:latin typeface="Arial" panose="020B0604020202020204" pitchFamily="34" charset="0"/>
                <a:ea typeface="Calibri" panose="020F0502020204030204" pitchFamily="34" charset="0"/>
                <a:cs typeface="Arial" panose="020B0604020202020204" pitchFamily="34" charset="0"/>
              </a:rPr>
            </a:br>
            <a:r>
              <a:rPr lang="ro-RO" sz="1400" dirty="0">
                <a:effectLst/>
                <a:latin typeface="Arial" panose="020B0604020202020204" pitchFamily="34" charset="0"/>
                <a:ea typeface="Calibri" panose="020F0502020204030204" pitchFamily="34" charset="0"/>
                <a:cs typeface="Arial" panose="020B0604020202020204" pitchFamily="34" charset="0"/>
              </a:rPr>
              <a:t>                  Anca Drăcea – Matematică </a:t>
            </a:r>
          </a:p>
          <a:p>
            <a:pPr>
              <a:lnSpc>
                <a:spcPct val="107000"/>
              </a:lnSpc>
              <a:spcAft>
                <a:spcPts val="800"/>
              </a:spcAft>
            </a:pPr>
            <a:r>
              <a:rPr lang="ro-RO" sz="1400" dirty="0">
                <a:effectLst/>
                <a:latin typeface="Arial" panose="020B0604020202020204" pitchFamily="34" charset="0"/>
                <a:ea typeface="Calibri" panose="020F0502020204030204" pitchFamily="34" charset="0"/>
                <a:cs typeface="Arial" panose="020B0604020202020204" pitchFamily="34" charset="0"/>
              </a:rPr>
              <a:t>                  Avram Crina – Limba germană</a:t>
            </a:r>
            <a:br>
              <a:rPr lang="ro-RO" sz="1400" dirty="0">
                <a:effectLst/>
                <a:latin typeface="Arial" panose="020B0604020202020204" pitchFamily="34" charset="0"/>
                <a:ea typeface="Calibri" panose="020F0502020204030204" pitchFamily="34" charset="0"/>
                <a:cs typeface="Arial" panose="020B0604020202020204" pitchFamily="34" charset="0"/>
              </a:rPr>
            </a:br>
            <a:r>
              <a:rPr lang="ro-RO" sz="1400" dirty="0">
                <a:effectLst/>
                <a:latin typeface="Arial" panose="020B0604020202020204" pitchFamily="34" charset="0"/>
                <a:ea typeface="Calibri" panose="020F0502020204030204" pitchFamily="34" charset="0"/>
                <a:cs typeface="Arial" panose="020B0604020202020204" pitchFamily="34" charset="0"/>
              </a:rPr>
              <a:t>                  Muntean Daniela – Limba engleză, Religie</a:t>
            </a:r>
            <a:br>
              <a:rPr lang="ro-RO" sz="1400" dirty="0">
                <a:effectLst/>
                <a:latin typeface="Arial" panose="020B0604020202020204" pitchFamily="34" charset="0"/>
                <a:ea typeface="Calibri" panose="020F0502020204030204" pitchFamily="34" charset="0"/>
                <a:cs typeface="Arial" panose="020B0604020202020204" pitchFamily="34" charset="0"/>
              </a:rPr>
            </a:br>
            <a:r>
              <a:rPr lang="ro-RO" sz="1400" dirty="0">
                <a:effectLst/>
                <a:latin typeface="Arial" panose="020B0604020202020204" pitchFamily="34" charset="0"/>
                <a:ea typeface="Calibri" panose="020F0502020204030204" pitchFamily="34" charset="0"/>
                <a:cs typeface="Arial" panose="020B0604020202020204" pitchFamily="34" charset="0"/>
              </a:rPr>
              <a:t>                  Oltean Simina - Geografie </a:t>
            </a:r>
            <a:br>
              <a:rPr lang="ro-RO" sz="1400" dirty="0">
                <a:effectLst/>
                <a:latin typeface="Arial" panose="020B0604020202020204" pitchFamily="34" charset="0"/>
                <a:ea typeface="Calibri" panose="020F0502020204030204" pitchFamily="34" charset="0"/>
                <a:cs typeface="Arial" panose="020B0604020202020204" pitchFamily="34" charset="0"/>
              </a:rPr>
            </a:br>
            <a:r>
              <a:rPr lang="ro-RO" sz="1400" dirty="0">
                <a:effectLst/>
                <a:latin typeface="Arial" panose="020B0604020202020204" pitchFamily="34" charset="0"/>
                <a:ea typeface="Calibri" panose="020F0502020204030204" pitchFamily="34" charset="0"/>
                <a:cs typeface="Arial" panose="020B0604020202020204" pitchFamily="34" charset="0"/>
              </a:rPr>
              <a:t>                  Răduț Dumitru - Religie</a:t>
            </a:r>
            <a:br>
              <a:rPr lang="ro-RO" sz="1400" dirty="0">
                <a:effectLst/>
                <a:latin typeface="Arial" panose="020B0604020202020204" pitchFamily="34" charset="0"/>
                <a:ea typeface="Calibri" panose="020F0502020204030204" pitchFamily="34" charset="0"/>
                <a:cs typeface="Arial" panose="020B0604020202020204" pitchFamily="34" charset="0"/>
              </a:rPr>
            </a:br>
            <a:r>
              <a:rPr lang="ro-RO" sz="1400" dirty="0">
                <a:effectLst/>
                <a:latin typeface="Arial" panose="020B0604020202020204" pitchFamily="34" charset="0"/>
                <a:ea typeface="Calibri" panose="020F0502020204030204" pitchFamily="34" charset="0"/>
                <a:cs typeface="Arial" panose="020B0604020202020204" pitchFamily="34" charset="0"/>
              </a:rPr>
              <a:t>                  Dumitru Cătălin – Istorie</a:t>
            </a:r>
          </a:p>
          <a:p>
            <a:pPr>
              <a:lnSpc>
                <a:spcPct val="107000"/>
              </a:lnSpc>
              <a:spcAft>
                <a:spcPts val="800"/>
              </a:spcAft>
            </a:pPr>
            <a:r>
              <a:rPr lang="ro-RO" sz="1400" dirty="0">
                <a:latin typeface="Arial" panose="020B0604020202020204" pitchFamily="34" charset="0"/>
                <a:ea typeface="Calibri" panose="020F0502020204030204" pitchFamily="34" charset="0"/>
                <a:cs typeface="Arial" panose="020B0604020202020204" pitchFamily="34" charset="0"/>
              </a:rPr>
              <a:t>                  Lucian Aldea – educație fizică</a:t>
            </a:r>
            <a:endParaRPr lang="ro-RO"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o-RO" sz="1600" b="1" dirty="0">
                <a:effectLst/>
                <a:latin typeface="Arial" panose="020B0604020202020204" pitchFamily="34" charset="0"/>
                <a:ea typeface="Calibri" panose="020F0502020204030204" pitchFamily="34" charset="0"/>
                <a:cs typeface="Arial" panose="020B0604020202020204" pitchFamily="34" charset="0"/>
              </a:rPr>
              <a:t>Personal auxiliar:</a:t>
            </a:r>
            <a:endParaRPr lang="ro-RO" sz="16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o-RO" sz="1400" dirty="0">
                <a:effectLst/>
                <a:latin typeface="Arial" panose="020B0604020202020204" pitchFamily="34" charset="0"/>
                <a:ea typeface="Calibri" panose="020F0502020204030204" pitchFamily="34" charset="0"/>
                <a:cs typeface="Arial" panose="020B0604020202020204" pitchFamily="34" charset="0"/>
              </a:rPr>
              <a:t>Grădiniţă: Costea Ioana</a:t>
            </a:r>
          </a:p>
          <a:p>
            <a:pPr>
              <a:lnSpc>
                <a:spcPct val="107000"/>
              </a:lnSpc>
              <a:spcAft>
                <a:spcPts val="800"/>
              </a:spcAft>
            </a:pPr>
            <a:r>
              <a:rPr lang="ro-RO" sz="1400" dirty="0">
                <a:effectLst/>
                <a:latin typeface="Arial" panose="020B0604020202020204" pitchFamily="34" charset="0"/>
                <a:ea typeface="Calibri" panose="020F0502020204030204" pitchFamily="34" charset="0"/>
                <a:cs typeface="Arial" panose="020B0604020202020204" pitchFamily="34" charset="0"/>
              </a:rPr>
              <a:t>Responsabil curăţenie: Fiţa Livia</a:t>
            </a:r>
          </a:p>
          <a:p>
            <a:pPr>
              <a:lnSpc>
                <a:spcPct val="107000"/>
              </a:lnSpc>
              <a:spcAft>
                <a:spcPts val="800"/>
              </a:spcAft>
            </a:pPr>
            <a:r>
              <a:rPr lang="ro-RO" sz="1400" dirty="0">
                <a:effectLst/>
                <a:latin typeface="Arial" panose="020B0604020202020204" pitchFamily="34" charset="0"/>
                <a:ea typeface="Calibri" panose="020F0502020204030204" pitchFamily="34" charset="0"/>
                <a:cs typeface="Arial" panose="020B0604020202020204" pitchFamily="34" charset="0"/>
              </a:rPr>
              <a:t>Bucătărie: </a:t>
            </a:r>
            <a:r>
              <a:rPr lang="ro-RO" sz="1400" dirty="0">
                <a:latin typeface="Arial" panose="020B0604020202020204" pitchFamily="34" charset="0"/>
                <a:ea typeface="Calibri" panose="020F0502020204030204" pitchFamily="34" charset="0"/>
                <a:cs typeface="Arial" panose="020B0604020202020204" pitchFamily="34" charset="0"/>
              </a:rPr>
              <a:t>Coman Monica</a:t>
            </a:r>
            <a:endParaRPr lang="ro-RO" sz="14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ro-RO" sz="1600" b="1" dirty="0">
                <a:effectLst/>
                <a:latin typeface="Arial" panose="020B0604020202020204" pitchFamily="34" charset="0"/>
                <a:ea typeface="Calibri" panose="020F0502020204030204" pitchFamily="34" charset="0"/>
                <a:cs typeface="Arial" panose="020B0604020202020204" pitchFamily="34" charset="0"/>
              </a:rPr>
              <a:t>Activităţi în cadrul asociației: </a:t>
            </a:r>
          </a:p>
          <a:p>
            <a:pPr>
              <a:lnSpc>
                <a:spcPct val="107000"/>
              </a:lnSpc>
              <a:spcAft>
                <a:spcPts val="800"/>
              </a:spcAft>
            </a:pPr>
            <a:r>
              <a:rPr lang="ro-RO" sz="1400" dirty="0">
                <a:latin typeface="Arial" panose="020B0604020202020204" pitchFamily="34" charset="0"/>
                <a:ea typeface="Calibri" panose="020F0502020204030204" pitchFamily="34" charset="0"/>
                <a:cs typeface="Arial" panose="020B0604020202020204" pitchFamily="34" charset="0"/>
              </a:rPr>
              <a:t>J</a:t>
            </a:r>
            <a:r>
              <a:rPr lang="ro-RO" sz="1400" dirty="0">
                <a:effectLst/>
                <a:latin typeface="Arial" panose="020B0604020202020204" pitchFamily="34" charset="0"/>
                <a:ea typeface="Calibri" panose="020F0502020204030204" pitchFamily="34" charset="0"/>
                <a:cs typeface="Arial" panose="020B0604020202020204" pitchFamily="34" charset="0"/>
              </a:rPr>
              <a:t>ohanna Reber - terapie prin muzică și proiecte sociale, </a:t>
            </a:r>
            <a:r>
              <a:rPr kumimoji="0" lang="ro-RO"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membru în consiliu de conducere al asociației</a:t>
            </a:r>
            <a:endParaRPr lang="ro-RO" sz="1400" dirty="0">
              <a:effectLst/>
              <a:latin typeface="Arial" panose="020B0604020202020204" pitchFamily="34" charset="0"/>
              <a:ea typeface="Calibri" panose="020F0502020204030204" pitchFamily="34" charset="0"/>
              <a:cs typeface="Arial" panose="020B0604020202020204" pitchFamily="34" charset="0"/>
            </a:endParaRPr>
          </a:p>
          <a:p>
            <a:r>
              <a:rPr lang="ro-RO" sz="1400" dirty="0">
                <a:latin typeface="Arial" panose="020B0604020202020204" pitchFamily="34" charset="0"/>
                <a:ea typeface="Calibri" panose="020F0502020204030204" pitchFamily="34" charset="0"/>
                <a:cs typeface="Arial" panose="020B0604020202020204" pitchFamily="34" charset="0"/>
              </a:rPr>
              <a:t>Anda  Ghazawi – proiecte și activități culturare și educaționale, </a:t>
            </a:r>
            <a:r>
              <a:rPr kumimoji="0" lang="ro-RO"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membru în consiliu de conducere al asociației</a:t>
            </a:r>
            <a:br>
              <a:rPr lang="ro-RO" sz="1200" dirty="0">
                <a:effectLst/>
                <a:latin typeface="Arial" panose="020B0604020202020204" pitchFamily="34" charset="0"/>
                <a:ea typeface="Calibri" panose="020F0502020204030204" pitchFamily="34" charset="0"/>
              </a:rPr>
            </a:br>
            <a:endParaRPr lang="ro-RO" dirty="0"/>
          </a:p>
        </p:txBody>
      </p:sp>
      <p:pic>
        <p:nvPicPr>
          <p:cNvPr id="2" name="Imagine 1"/>
          <p:cNvPicPr>
            <a:picLocks noChangeAspect="1"/>
          </p:cNvPicPr>
          <p:nvPr/>
        </p:nvPicPr>
        <p:blipFill>
          <a:blip r:embed="rId2"/>
          <a:stretch>
            <a:fillRect/>
          </a:stretch>
        </p:blipFill>
        <p:spPr>
          <a:xfrm>
            <a:off x="4879459" y="2434441"/>
            <a:ext cx="6885029" cy="3206338"/>
          </a:xfrm>
          <a:prstGeom prst="rect">
            <a:avLst/>
          </a:prstGeom>
        </p:spPr>
      </p:pic>
    </p:spTree>
    <p:extLst>
      <p:ext uri="{BB962C8B-B14F-4D97-AF65-F5344CB8AC3E}">
        <p14:creationId xmlns:p14="http://schemas.microsoft.com/office/powerpoint/2010/main" val="42649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90DA0F-0D50-3594-4DC6-4F2168633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D6970825-E731-C073-EB94-CA43DD9BFBD2}"/>
              </a:ext>
            </a:extLst>
          </p:cNvPr>
          <p:cNvSpPr txBox="1"/>
          <p:nvPr/>
        </p:nvSpPr>
        <p:spPr>
          <a:xfrm>
            <a:off x="2809758" y="2591422"/>
            <a:ext cx="6841671" cy="3422412"/>
          </a:xfrm>
          <a:prstGeom prst="rect">
            <a:avLst/>
          </a:prstGeom>
          <a:noFill/>
        </p:spPr>
        <p:txBody>
          <a:bodyPr wrap="square">
            <a:spAutoFit/>
          </a:bodyPr>
          <a:lstStyle/>
          <a:p>
            <a:pPr algn="ctr">
              <a:lnSpc>
                <a:spcPct val="107000"/>
              </a:lnSpc>
              <a:spcAft>
                <a:spcPts val="800"/>
              </a:spcAft>
            </a:pPr>
            <a:r>
              <a:rPr lang="ro-RO" sz="3200" b="1" dirty="0">
                <a:effectLst/>
                <a:latin typeface="Arial" panose="020B0604020202020204" pitchFamily="34" charset="0"/>
                <a:ea typeface="Calibri" panose="020F0502020204030204" pitchFamily="34" charset="0"/>
                <a:cs typeface="Arial" panose="020B0604020202020204" pitchFamily="34" charset="0"/>
              </a:rPr>
              <a:t>Colectivul de elevi al școlii noastre </a:t>
            </a:r>
            <a:endParaRPr lang="ro-RO" sz="3200" dirty="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800"/>
              </a:spcAft>
            </a:pPr>
            <a:r>
              <a:rPr lang="ro-RO" sz="1800" b="1" dirty="0">
                <a:effectLst/>
                <a:latin typeface="Arial" panose="020B0604020202020204" pitchFamily="34" charset="0"/>
                <a:ea typeface="Calibri" panose="020F0502020204030204" pitchFamily="34" charset="0"/>
                <a:cs typeface="Times New Roman" panose="02020603050405020304" pitchFamily="18" charset="0"/>
              </a:rPr>
              <a:t> </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800" b="1" dirty="0">
                <a:effectLst/>
                <a:latin typeface="Arial" panose="020B0604020202020204" pitchFamily="34" charset="0"/>
                <a:ea typeface="Calibri" panose="020F0502020204030204" pitchFamily="34" charset="0"/>
                <a:cs typeface="Times New Roman" panose="02020603050405020304" pitchFamily="18" charset="0"/>
              </a:rPr>
              <a:t>           Ȋn anul şcolar 2022 – 2023 am pornit la drum cu  un număr de 138  elevi. </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800" b="1" dirty="0">
                <a:effectLst/>
                <a:latin typeface="Arial" panose="020B0604020202020204" pitchFamily="34" charset="0"/>
                <a:ea typeface="Calibri" panose="020F0502020204030204" pitchFamily="34" charset="0"/>
                <a:cs typeface="Times New Roman" panose="02020603050405020304" pitchFamily="18" charset="0"/>
              </a:rPr>
              <a:t>          Grădiniţă: 37 de copii împărţiţi în două grupe</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800" b="1" dirty="0">
                <a:effectLst/>
                <a:latin typeface="Arial" panose="020B0604020202020204" pitchFamily="34" charset="0"/>
                <a:ea typeface="Calibri" panose="020F0502020204030204" pitchFamily="34" charset="0"/>
                <a:cs typeface="Times New Roman" panose="02020603050405020304" pitchFamily="18" charset="0"/>
              </a:rPr>
              <a:t>          Ciclul primar: </a:t>
            </a:r>
            <a:r>
              <a:rPr lang="ro-RO" b="1" dirty="0">
                <a:latin typeface="Arial" panose="020B0604020202020204" pitchFamily="34" charset="0"/>
                <a:ea typeface="Calibri" panose="020F0502020204030204" pitchFamily="34" charset="0"/>
                <a:cs typeface="Times New Roman" panose="02020603050405020304" pitchFamily="18" charset="0"/>
              </a:rPr>
              <a:t>46</a:t>
            </a:r>
            <a:r>
              <a:rPr lang="ro-RO" sz="1800" b="1" dirty="0">
                <a:effectLst/>
                <a:latin typeface="Arial" panose="020B0604020202020204" pitchFamily="34" charset="0"/>
                <a:ea typeface="Calibri" panose="020F0502020204030204" pitchFamily="34" charset="0"/>
                <a:cs typeface="Times New Roman" panose="02020603050405020304" pitchFamily="18" charset="0"/>
              </a:rPr>
              <a:t>  elevi</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o-RO" sz="1800" b="1" dirty="0">
                <a:effectLst/>
                <a:latin typeface="Arial" panose="020B0604020202020204" pitchFamily="34" charset="0"/>
                <a:ea typeface="Calibri" panose="020F0502020204030204" pitchFamily="34" charset="0"/>
                <a:cs typeface="Times New Roman" panose="02020603050405020304" pitchFamily="18" charset="0"/>
              </a:rPr>
              <a:t>          Gimnaziu: </a:t>
            </a:r>
            <a:r>
              <a:rPr lang="ro-RO" b="1" dirty="0">
                <a:latin typeface="Arial" panose="020B0604020202020204" pitchFamily="34" charset="0"/>
                <a:ea typeface="Calibri" panose="020F0502020204030204" pitchFamily="34" charset="0"/>
                <a:cs typeface="Times New Roman" panose="02020603050405020304" pitchFamily="18" charset="0"/>
              </a:rPr>
              <a:t>55</a:t>
            </a:r>
            <a:r>
              <a:rPr lang="ro-RO" sz="1800" b="1" dirty="0">
                <a:effectLst/>
                <a:latin typeface="Arial" panose="020B0604020202020204" pitchFamily="34" charset="0"/>
                <a:ea typeface="Calibri" panose="020F0502020204030204" pitchFamily="34" charset="0"/>
                <a:cs typeface="Times New Roman" panose="02020603050405020304" pitchFamily="18" charset="0"/>
              </a:rPr>
              <a:t> elevi</a:t>
            </a:r>
            <a:endParaRPr lang="ro-RO"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933033"/>
      </p:ext>
    </p:extLst>
  </p:cSld>
  <p:clrMapOvr>
    <a:masterClrMapping/>
  </p:clrMapOvr>
</p:sld>
</file>

<file path=ppt/theme/theme1.xml><?xml version="1.0" encoding="utf-8"?>
<a:theme xmlns:a="http://schemas.openxmlformats.org/drawingml/2006/main" name="Office Theme">
  <a:themeElements>
    <a:clrScheme name="Temă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ă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ă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549</TotalTime>
  <Words>1547</Words>
  <Application>Microsoft Office PowerPoint</Application>
  <PresentationFormat>Widescreen</PresentationFormat>
  <Paragraphs>94</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Algerian</vt:lpstr>
      <vt:lpstr>Arial</vt:lpstr>
      <vt:lpstr>Calibri</vt:lpstr>
      <vt:lpstr>Calibri Light</vt:lpstr>
      <vt:lpstr>Office Theme</vt:lpstr>
      <vt:lpstr>  Școala Waldorf ”Hans Spalinger”  Roșia - Sibiu</vt:lpstr>
      <vt:lpstr>O scurtă descriere a zonei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Școala Waldorf ”Hans Spalinger”  Roșia - Sibiu</dc:title>
  <dc:creator>CAMELIA ADELAIDA HAMPU</dc:creator>
  <cp:lastModifiedBy>CAMELIA ADELAIDA HAMPU</cp:lastModifiedBy>
  <cp:revision>91</cp:revision>
  <dcterms:created xsi:type="dcterms:W3CDTF">2023-06-26T17:42:43Z</dcterms:created>
  <dcterms:modified xsi:type="dcterms:W3CDTF">2023-06-29T23:43:05Z</dcterms:modified>
</cp:coreProperties>
</file>